
<file path=[Content_Types].xml><?xml version="1.0" encoding="utf-8"?>
<Types xmlns="http://schemas.openxmlformats.org/package/2006/content-types">
  <Default Extension="png" ContentType="image/png"/>
  <Default Extension="jpeg" ContentType="image/jpeg"/>
  <Default Extension="JPG" ContentType="image/.jp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67" r:id="rId5"/>
    <p:sldId id="327" r:id="rId6"/>
    <p:sldId id="272" r:id="rId7"/>
    <p:sldId id="270" r:id="rId8"/>
    <p:sldId id="273" r:id="rId9"/>
    <p:sldId id="274" r:id="rId10"/>
    <p:sldId id="275" r:id="rId11"/>
    <p:sldId id="276" r:id="rId12"/>
    <p:sldId id="277" r:id="rId13"/>
    <p:sldId id="278" r:id="rId14"/>
    <p:sldId id="279" r:id="rId15"/>
    <p:sldId id="281" r:id="rId16"/>
    <p:sldId id="280" r:id="rId17"/>
    <p:sldId id="282" r:id="rId18"/>
    <p:sldId id="283" r:id="rId19"/>
    <p:sldId id="284" r:id="rId20"/>
    <p:sldId id="285" r:id="rId21"/>
    <p:sldId id="286" r:id="rId22"/>
    <p:sldId id="287" r:id="rId23"/>
    <p:sldId id="288" r:id="rId24"/>
    <p:sldId id="289" r:id="rId25"/>
    <p:sldId id="291" r:id="rId26"/>
    <p:sldId id="290" r:id="rId27"/>
    <p:sldId id="294" r:id="rId28"/>
    <p:sldId id="293" r:id="rId29"/>
    <p:sldId id="292" r:id="rId30"/>
    <p:sldId id="295" r:id="rId31"/>
    <p:sldId id="296" r:id="rId32"/>
    <p:sldId id="297" r:id="rId33"/>
    <p:sldId id="328" r:id="rId34"/>
    <p:sldId id="303" r:id="rId35"/>
    <p:sldId id="302" r:id="rId36"/>
    <p:sldId id="304" r:id="rId37"/>
    <p:sldId id="305" r:id="rId38"/>
    <p:sldId id="306" r:id="rId39"/>
    <p:sldId id="307" r:id="rId40"/>
    <p:sldId id="308" r:id="rId41"/>
    <p:sldId id="309" r:id="rId42"/>
    <p:sldId id="310" r:id="rId43"/>
    <p:sldId id="311" r:id="rId44"/>
    <p:sldId id="312" r:id="rId45"/>
    <p:sldId id="313" r:id="rId46"/>
    <p:sldId id="314" r:id="rId47"/>
    <p:sldId id="315" r:id="rId48"/>
    <p:sldId id="316" r:id="rId49"/>
    <p:sldId id="317" r:id="rId50"/>
    <p:sldId id="318" r:id="rId51"/>
    <p:sldId id="319" r:id="rId52"/>
    <p:sldId id="320" r:id="rId53"/>
    <p:sldId id="321" r:id="rId54"/>
    <p:sldId id="322" r:id="rId55"/>
    <p:sldId id="323" r:id="rId56"/>
    <p:sldId id="324" r:id="rId57"/>
    <p:sldId id="266" r:id="rId58"/>
  </p:sldIdLst>
  <p:sldSz cx="12192000" cy="6858000"/>
  <p:notesSz cx="6858000" cy="9144000"/>
  <p:custDataLst>
    <p:tags r:id="rId6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1"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E1324"/>
    <a:srgbClr val="0C49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4" autoAdjust="0"/>
    <p:restoredTop sz="79924" autoAdjust="0"/>
  </p:normalViewPr>
  <p:slideViewPr>
    <p:cSldViewPr snapToGrid="0" showGuides="1">
      <p:cViewPr varScale="1">
        <p:scale>
          <a:sx n="70" d="100"/>
          <a:sy n="70" d="100"/>
        </p:scale>
        <p:origin x="66" y="78"/>
      </p:cViewPr>
      <p:guideLst>
        <p:guide orient="horz" pos="2131"/>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2" Type="http://schemas.openxmlformats.org/officeDocument/2006/relationships/tags" Target="tags/tag33.xml"/><Relationship Id="rId61" Type="http://schemas.openxmlformats.org/officeDocument/2006/relationships/tableStyles" Target="tableStyles.xml"/><Relationship Id="rId60" Type="http://schemas.openxmlformats.org/officeDocument/2006/relationships/viewProps" Target="viewProps.xml"/><Relationship Id="rId6" Type="http://schemas.openxmlformats.org/officeDocument/2006/relationships/slide" Target="slides/slide3.xml"/><Relationship Id="rId59" Type="http://schemas.openxmlformats.org/officeDocument/2006/relationships/presProps" Target="presProps.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wdp>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5BCEC9-DDE4-4B30-87D6-0017517D5E2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4487E-253C-4F2A-AD3B-D7DF4058A67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https://www.5axxw.com/questions/simple/nliifu" TargetMode="External"/><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819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照片为学生拍摄的礼堂</a:t>
            </a:r>
            <a:endParaRPr lang="zh-CN" altLang="en-US" dirty="0"/>
          </a:p>
        </p:txBody>
      </p:sp>
      <p:sp>
        <p:nvSpPr>
          <p:cNvPr id="819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Arial" panose="020B0604020202020204" pitchFamily="34" charset="0"/>
                <a:ea typeface="华文中宋" panose="02010600040101010101" charset="-122"/>
              </a:defRPr>
            </a:lvl1pPr>
            <a:lvl2pPr marL="742950" indent="-285750">
              <a:defRPr sz="2000" b="1">
                <a:solidFill>
                  <a:schemeClr val="tx1"/>
                </a:solidFill>
                <a:latin typeface="Arial" panose="020B0604020202020204" pitchFamily="34" charset="0"/>
                <a:ea typeface="华文中宋" panose="02010600040101010101" charset="-122"/>
              </a:defRPr>
            </a:lvl2pPr>
            <a:lvl3pPr marL="1143000" indent="-228600">
              <a:defRPr sz="2000" b="1">
                <a:solidFill>
                  <a:schemeClr val="tx1"/>
                </a:solidFill>
                <a:latin typeface="Arial" panose="020B0604020202020204" pitchFamily="34" charset="0"/>
                <a:ea typeface="华文中宋" panose="02010600040101010101" charset="-122"/>
              </a:defRPr>
            </a:lvl3pPr>
            <a:lvl4pPr marL="1600200" indent="-228600">
              <a:defRPr sz="2000" b="1">
                <a:solidFill>
                  <a:schemeClr val="tx1"/>
                </a:solidFill>
                <a:latin typeface="Arial" panose="020B0604020202020204" pitchFamily="34" charset="0"/>
                <a:ea typeface="华文中宋" panose="02010600040101010101" charset="-122"/>
              </a:defRPr>
            </a:lvl4pPr>
            <a:lvl5pPr marL="2057400" indent="-228600">
              <a:defRPr sz="2000" b="1">
                <a:solidFill>
                  <a:schemeClr val="tx1"/>
                </a:solidFill>
                <a:latin typeface="Arial" panose="020B0604020202020204" pitchFamily="34" charset="0"/>
                <a:ea typeface="华文中宋" panose="02010600040101010101" charset="-122"/>
              </a:defRPr>
            </a:lvl5pPr>
            <a:lvl6pPr marL="2514600" indent="-228600" eaLnBrk="0" fontAlgn="base" hangingPunct="0">
              <a:spcBef>
                <a:spcPct val="0"/>
              </a:spcBef>
              <a:spcAft>
                <a:spcPct val="0"/>
              </a:spcAft>
              <a:defRPr sz="2000" b="1">
                <a:solidFill>
                  <a:schemeClr val="tx1"/>
                </a:solidFill>
                <a:latin typeface="Arial" panose="020B0604020202020204" pitchFamily="34" charset="0"/>
                <a:ea typeface="华文中宋" panose="02010600040101010101" charset="-122"/>
              </a:defRPr>
            </a:lvl6pPr>
            <a:lvl7pPr marL="2971800" indent="-228600" eaLnBrk="0" fontAlgn="base" hangingPunct="0">
              <a:spcBef>
                <a:spcPct val="0"/>
              </a:spcBef>
              <a:spcAft>
                <a:spcPct val="0"/>
              </a:spcAft>
              <a:defRPr sz="2000" b="1">
                <a:solidFill>
                  <a:schemeClr val="tx1"/>
                </a:solidFill>
                <a:latin typeface="Arial" panose="020B0604020202020204" pitchFamily="34" charset="0"/>
                <a:ea typeface="华文中宋" panose="02010600040101010101" charset="-122"/>
              </a:defRPr>
            </a:lvl7pPr>
            <a:lvl8pPr marL="3429000" indent="-228600" eaLnBrk="0" fontAlgn="base" hangingPunct="0">
              <a:spcBef>
                <a:spcPct val="0"/>
              </a:spcBef>
              <a:spcAft>
                <a:spcPct val="0"/>
              </a:spcAft>
              <a:defRPr sz="2000" b="1">
                <a:solidFill>
                  <a:schemeClr val="tx1"/>
                </a:solidFill>
                <a:latin typeface="Arial" panose="020B0604020202020204" pitchFamily="34" charset="0"/>
                <a:ea typeface="华文中宋" panose="02010600040101010101" charset="-122"/>
              </a:defRPr>
            </a:lvl8pPr>
            <a:lvl9pPr marL="3886200" indent="-228600" eaLnBrk="0" fontAlgn="base" hangingPunct="0">
              <a:spcBef>
                <a:spcPct val="0"/>
              </a:spcBef>
              <a:spcAft>
                <a:spcPct val="0"/>
              </a:spcAft>
              <a:defRPr sz="2000" b="1">
                <a:solidFill>
                  <a:schemeClr val="tx1"/>
                </a:solidFill>
                <a:latin typeface="Arial" panose="020B0604020202020204" pitchFamily="34" charset="0"/>
                <a:ea typeface="华文中宋" panose="02010600040101010101"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9F000F6D-74D8-0C46-B428-4DE0EB034880}" type="slidenum">
              <a:rPr kumimoji="0" lang="zh-CN" altLang="en-US" sz="1200"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图片可以替换</a:t>
            </a:r>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涉及的函数按照功能而非顺序分类</a:t>
            </a:r>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55666"/>
                </a:solidFill>
                <a:effectLst/>
                <a:latin typeface="-apple-system"/>
              </a:rPr>
              <a:t>由于硬件的限制，内核并不能对所有的页一视同仁。有些页位于内存中特定的物理地址上，所以不能将其用于一些特定的任务。由于存在这种限制，所以内核把页划分为不同的区域</a:t>
            </a:r>
            <a:r>
              <a:rPr lang="en-US" altLang="zh-CN" b="0" i="0" dirty="0">
                <a:solidFill>
                  <a:srgbClr val="555666"/>
                </a:solidFill>
                <a:effectLst/>
                <a:latin typeface="-apple-system"/>
              </a:rPr>
              <a:t>(zone)</a:t>
            </a:r>
            <a:r>
              <a:rPr lang="zh-CN" altLang="en-US" b="0" i="0" dirty="0">
                <a:solidFill>
                  <a:srgbClr val="555666"/>
                </a:solidFill>
                <a:effectLst/>
                <a:latin typeface="-apple-system"/>
              </a:rPr>
              <a:t>。内核使用区域对具有相似特性的页进行分组。</a:t>
            </a:r>
            <a:endParaRPr lang="en-US" altLang="zh-CN" b="0" i="0" dirty="0">
              <a:solidFill>
                <a:srgbClr val="555666"/>
              </a:solidFill>
              <a:effectLst/>
              <a:latin typeface="-apple-system"/>
            </a:endParaRPr>
          </a:p>
          <a:p>
            <a:r>
              <a:rPr lang="en-US" altLang="zh-CN" b="0" i="0" dirty="0">
                <a:solidFill>
                  <a:srgbClr val="24292F"/>
                </a:solidFill>
                <a:effectLst/>
                <a:latin typeface="-apple-system"/>
              </a:rPr>
              <a:t>NUMA</a:t>
            </a:r>
            <a:r>
              <a:rPr lang="zh-CN" altLang="en-US" b="0" i="0" dirty="0">
                <a:solidFill>
                  <a:srgbClr val="24292F"/>
                </a:solidFill>
                <a:effectLst/>
                <a:latin typeface="-apple-system"/>
              </a:rPr>
              <a:t>（</a:t>
            </a:r>
            <a:r>
              <a:rPr lang="en-US" altLang="zh-CN" b="0" i="0" dirty="0">
                <a:solidFill>
                  <a:srgbClr val="24292F"/>
                </a:solidFill>
                <a:effectLst/>
                <a:latin typeface="-apple-system"/>
              </a:rPr>
              <a:t>Non-Uniform Memory Access</a:t>
            </a:r>
            <a:r>
              <a:rPr lang="zh-CN" altLang="en-US" b="0" i="0" dirty="0">
                <a:solidFill>
                  <a:srgbClr val="24292F"/>
                </a:solidFill>
                <a:effectLst/>
                <a:latin typeface="-apple-system"/>
              </a:rPr>
              <a:t>）模型是一种计算机内存设计，用于多处理器架构，其中处理器之间的内存访问时间依赖于内存的位置相对于处理器的不同。</a:t>
            </a:r>
            <a:r>
              <a:rPr lang="en-US" altLang="zh-CN" b="0" i="0" dirty="0">
                <a:solidFill>
                  <a:srgbClr val="24292F"/>
                </a:solidFill>
                <a:effectLst/>
                <a:latin typeface="-apple-system"/>
              </a:rPr>
              <a:t>NUMA</a:t>
            </a:r>
            <a:r>
              <a:rPr lang="zh-CN" altLang="en-US" b="0" i="0" dirty="0">
                <a:solidFill>
                  <a:srgbClr val="24292F"/>
                </a:solidFill>
                <a:effectLst/>
                <a:latin typeface="-apple-system"/>
              </a:rPr>
              <a:t>系统设计用来优化多处理器系统中的处理器到内存的访问，使得每个处理器都有其本地内存（</a:t>
            </a:r>
            <a:r>
              <a:rPr lang="en-US" altLang="zh-CN" b="0" i="0" dirty="0">
                <a:solidFill>
                  <a:srgbClr val="24292F"/>
                </a:solidFill>
                <a:effectLst/>
                <a:latin typeface="-apple-system"/>
              </a:rPr>
              <a:t>local memory</a:t>
            </a:r>
            <a:r>
              <a:rPr lang="zh-CN" altLang="en-US" b="0" i="0" dirty="0">
                <a:solidFill>
                  <a:srgbClr val="24292F"/>
                </a:solidFill>
                <a:effectLst/>
                <a:latin typeface="-apple-system"/>
              </a:rPr>
              <a:t>），同时也能访问其他处理器的内存（</a:t>
            </a:r>
            <a:r>
              <a:rPr lang="en-US" altLang="zh-CN" b="0" i="0" dirty="0">
                <a:solidFill>
                  <a:srgbClr val="24292F"/>
                </a:solidFill>
                <a:effectLst/>
                <a:latin typeface="-apple-system"/>
              </a:rPr>
              <a:t>remote memory</a:t>
            </a:r>
            <a:r>
              <a:rPr lang="zh-CN" altLang="en-US" b="0" i="0" dirty="0">
                <a:solidFill>
                  <a:srgbClr val="24292F"/>
                </a:solidFill>
                <a:effectLst/>
                <a:latin typeface="-apple-system"/>
              </a:rPr>
              <a:t>），不过远程内存访问速度要比本地内存慢。</a:t>
            </a:r>
            <a:endParaRPr lang="en-US" altLang="zh-CN" b="0" i="0" dirty="0">
              <a:solidFill>
                <a:srgbClr val="555666"/>
              </a:solidFill>
              <a:effectLst/>
              <a:latin typeface="-apple-system"/>
            </a:endParaRPr>
          </a:p>
          <a:p>
            <a:r>
              <a:rPr lang="zh-CN" altLang="en-US" dirty="0"/>
              <a:t>首先</a:t>
            </a:r>
            <a:r>
              <a:rPr lang="en-US" altLang="zh-CN" dirty="0"/>
              <a:t>, </a:t>
            </a:r>
            <a:r>
              <a:rPr lang="zh-CN" altLang="en-US" dirty="0"/>
              <a:t>内存被划分为结点</a:t>
            </a:r>
            <a:r>
              <a:rPr lang="en-US" altLang="zh-CN" dirty="0"/>
              <a:t>. </a:t>
            </a:r>
            <a:r>
              <a:rPr lang="zh-CN" altLang="en-US" dirty="0"/>
              <a:t>每个节点关联到系统中的一个处理器</a:t>
            </a:r>
            <a:r>
              <a:rPr lang="en-US" altLang="zh-CN" dirty="0"/>
              <a:t>, </a:t>
            </a:r>
            <a:r>
              <a:rPr lang="zh-CN" altLang="en-US" dirty="0"/>
              <a:t>内核中表示为</a:t>
            </a:r>
            <a:r>
              <a:rPr lang="en-US" altLang="zh-CN" dirty="0" err="1"/>
              <a:t>pg_data_t</a:t>
            </a:r>
            <a:r>
              <a:rPr lang="zh-CN" altLang="en-US" dirty="0"/>
              <a:t>的实例</a:t>
            </a:r>
            <a:r>
              <a:rPr lang="en-US" altLang="zh-CN" dirty="0"/>
              <a:t>. </a:t>
            </a:r>
            <a:r>
              <a:rPr lang="zh-CN" altLang="en-US" dirty="0"/>
              <a:t>系统中每个节点被链接到一个以</a:t>
            </a:r>
            <a:r>
              <a:rPr lang="en-US" altLang="zh-CN" dirty="0"/>
              <a:t>NULL</a:t>
            </a:r>
            <a:r>
              <a:rPr lang="zh-CN" altLang="en-US" dirty="0"/>
              <a:t>结尾的</a:t>
            </a:r>
            <a:r>
              <a:rPr lang="en-US" altLang="zh-CN" dirty="0" err="1"/>
              <a:t>pgdat_list</a:t>
            </a:r>
            <a:r>
              <a:rPr lang="zh-CN" altLang="en-US" dirty="0"/>
              <a:t>链表中</a:t>
            </a:r>
            <a:r>
              <a:rPr lang="en-US" altLang="zh-CN" dirty="0"/>
              <a:t>&lt;</a:t>
            </a:r>
            <a:r>
              <a:rPr lang="zh-CN" altLang="en-US" dirty="0"/>
              <a:t>而其中的每个节点利用</a:t>
            </a:r>
            <a:r>
              <a:rPr lang="en-US" altLang="zh-CN" dirty="0" err="1"/>
              <a:t>pg_data_tnode_next</a:t>
            </a:r>
            <a:r>
              <a:rPr lang="zh-CN" altLang="en-US" dirty="0"/>
              <a:t>字段链接到下一节．而对于</a:t>
            </a:r>
            <a:r>
              <a:rPr lang="en-US" altLang="zh-CN" dirty="0"/>
              <a:t>PC</a:t>
            </a:r>
            <a:r>
              <a:rPr lang="zh-CN" altLang="en-US" dirty="0"/>
              <a:t>这种</a:t>
            </a:r>
            <a:r>
              <a:rPr lang="en-US" altLang="zh-CN" dirty="0"/>
              <a:t>UMA</a:t>
            </a:r>
            <a:r>
              <a:rPr lang="zh-CN" altLang="en-US" dirty="0"/>
              <a:t>结构的机器来说</a:t>
            </a:r>
            <a:r>
              <a:rPr lang="en-US" altLang="zh-CN" dirty="0"/>
              <a:t>, </a:t>
            </a:r>
            <a:r>
              <a:rPr lang="zh-CN" altLang="en-US" dirty="0"/>
              <a:t>只使用了一个成为</a:t>
            </a:r>
            <a:r>
              <a:rPr lang="en-US" altLang="zh-CN" dirty="0" err="1"/>
              <a:t>contig_page_data</a:t>
            </a:r>
            <a:r>
              <a:rPr lang="zh-CN" altLang="en-US" dirty="0"/>
              <a:t>的静态</a:t>
            </a:r>
            <a:r>
              <a:rPr lang="en-US" altLang="zh-CN" dirty="0" err="1"/>
              <a:t>pg_data_t</a:t>
            </a:r>
            <a:r>
              <a:rPr lang="zh-CN" altLang="en-US" dirty="0"/>
              <a:t>结构</a:t>
            </a:r>
            <a:r>
              <a:rPr lang="en-US" altLang="zh-CN" dirty="0"/>
              <a:t>.</a:t>
            </a:r>
            <a:r>
              <a:rPr lang="zh-CN" altLang="en-US" dirty="0"/>
              <a:t>接着各个节点又被划分为内存管理区域</a:t>
            </a:r>
            <a:r>
              <a:rPr lang="en-US" altLang="zh-CN" dirty="0"/>
              <a:t>, </a:t>
            </a:r>
            <a:r>
              <a:rPr lang="zh-CN" altLang="en-US" dirty="0"/>
              <a:t>一个管理区域通过</a:t>
            </a:r>
            <a:r>
              <a:rPr lang="en-US" altLang="zh-CN" dirty="0"/>
              <a:t>struct </a:t>
            </a:r>
            <a:r>
              <a:rPr lang="en-US" altLang="zh-CN" dirty="0" err="1"/>
              <a:t>zone_struct</a:t>
            </a:r>
            <a:r>
              <a:rPr lang="zh-CN" altLang="en-US" dirty="0"/>
              <a:t>描述</a:t>
            </a:r>
            <a:r>
              <a:rPr lang="en-US" altLang="zh-CN" dirty="0"/>
              <a:t>, </a:t>
            </a:r>
            <a:r>
              <a:rPr lang="zh-CN" altLang="en-US" dirty="0"/>
              <a:t>其被定义为</a:t>
            </a:r>
            <a:r>
              <a:rPr lang="en-US" altLang="zh-CN" dirty="0" err="1"/>
              <a:t>zone_t</a:t>
            </a:r>
            <a:r>
              <a:rPr lang="en-US" altLang="zh-CN" dirty="0"/>
              <a:t>, </a:t>
            </a:r>
            <a:r>
              <a:rPr lang="zh-CN" altLang="en-US" dirty="0"/>
              <a:t>用以表示内存的某个范围</a:t>
            </a:r>
            <a:r>
              <a:rPr lang="en-US" altLang="zh-CN" dirty="0"/>
              <a:t>, </a:t>
            </a:r>
            <a:r>
              <a:rPr lang="zh-CN" altLang="en-US" dirty="0"/>
              <a:t>低端范围的</a:t>
            </a:r>
            <a:r>
              <a:rPr lang="en-US" altLang="zh-CN" dirty="0"/>
              <a:t>16MB</a:t>
            </a:r>
            <a:r>
              <a:rPr lang="zh-CN" altLang="en-US" dirty="0"/>
              <a:t>被描述为</a:t>
            </a:r>
            <a:r>
              <a:rPr lang="en-US" altLang="zh-CN" dirty="0"/>
              <a:t>ZONE_DMA, </a:t>
            </a:r>
            <a:r>
              <a:rPr lang="zh-CN" altLang="en-US" dirty="0"/>
              <a:t>某些工业标准体系结构中的</a:t>
            </a:r>
            <a:r>
              <a:rPr lang="en-US" altLang="zh-CN" dirty="0"/>
              <a:t>(ISA)</a:t>
            </a:r>
            <a:r>
              <a:rPr lang="zh-CN" altLang="en-US" dirty="0"/>
              <a:t>设备需要用到它</a:t>
            </a:r>
            <a:r>
              <a:rPr lang="en-US" altLang="zh-CN" dirty="0"/>
              <a:t>, </a:t>
            </a:r>
            <a:r>
              <a:rPr lang="zh-CN" altLang="en-US" dirty="0"/>
              <a:t>然后是可直接映射到内核的普通内存域</a:t>
            </a:r>
            <a:r>
              <a:rPr lang="en-US" altLang="zh-CN" dirty="0"/>
              <a:t>ZONE_NORMAL,</a:t>
            </a:r>
            <a:r>
              <a:rPr lang="zh-CN" altLang="en-US" dirty="0"/>
              <a:t>最后是超出了内核段的物理地址域</a:t>
            </a:r>
            <a:r>
              <a:rPr lang="en-US" altLang="zh-CN" dirty="0"/>
              <a:t>ZONE_HIGHMEM, </a:t>
            </a:r>
            <a:r>
              <a:rPr lang="zh-CN" altLang="en-US" dirty="0"/>
              <a:t>被称为高端内存</a:t>
            </a:r>
            <a:r>
              <a:rPr lang="en-US" altLang="zh-CN" dirty="0"/>
              <a:t>.</a:t>
            </a:r>
            <a:r>
              <a:rPr lang="zh-CN" altLang="en-US" dirty="0"/>
              <a:t>　是系统中预留的可用内存空间</a:t>
            </a:r>
            <a:r>
              <a:rPr lang="en-US" altLang="zh-CN" dirty="0"/>
              <a:t>, </a:t>
            </a:r>
            <a:r>
              <a:rPr lang="zh-CN" altLang="en-US" dirty="0"/>
              <a:t>不能被内核直接映射</a:t>
            </a:r>
            <a:r>
              <a:rPr lang="en-US" altLang="zh-CN" dirty="0"/>
              <a:t>.</a:t>
            </a:r>
            <a:r>
              <a:rPr lang="zh-CN" altLang="en-US" dirty="0"/>
              <a:t>最后页帧</a:t>
            </a:r>
            <a:r>
              <a:rPr lang="en-US" altLang="zh-CN" dirty="0"/>
              <a:t>(page frame)</a:t>
            </a:r>
            <a:r>
              <a:rPr lang="zh-CN" altLang="en-US" dirty="0"/>
              <a:t>代表了系统内存的最小单位</a:t>
            </a:r>
            <a:r>
              <a:rPr lang="en-US" altLang="zh-CN" dirty="0"/>
              <a:t>, </a:t>
            </a:r>
            <a:r>
              <a:rPr lang="zh-CN" altLang="en-US" dirty="0"/>
              <a:t>堆内存中的每个页都会创建一个</a:t>
            </a:r>
            <a:r>
              <a:rPr lang="en-US" altLang="zh-CN" dirty="0"/>
              <a:t>struct page</a:t>
            </a:r>
            <a:r>
              <a:rPr lang="zh-CN" altLang="en-US" dirty="0"/>
              <a:t>的一个实例</a:t>
            </a:r>
            <a:r>
              <a:rPr lang="en-US" altLang="zh-CN" dirty="0"/>
              <a:t>. </a:t>
            </a:r>
            <a:r>
              <a:rPr lang="zh-CN" altLang="en-US" dirty="0"/>
              <a:t>传统上，把内存视为连续的字节，即内存为字节数组，内存单元的编号</a:t>
            </a:r>
            <a:r>
              <a:rPr lang="en-US" altLang="zh-CN" dirty="0"/>
              <a:t>(</a:t>
            </a:r>
            <a:r>
              <a:rPr lang="zh-CN" altLang="en-US" dirty="0"/>
              <a:t>地址</a:t>
            </a:r>
            <a:r>
              <a:rPr lang="en-US" altLang="zh-CN" dirty="0"/>
              <a:t>)</a:t>
            </a:r>
            <a:r>
              <a:rPr lang="zh-CN" altLang="en-US" dirty="0"/>
              <a:t>可作为字节数组的索引</a:t>
            </a:r>
            <a:r>
              <a:rPr lang="en-US" altLang="zh-CN" dirty="0"/>
              <a:t>. </a:t>
            </a:r>
            <a:r>
              <a:rPr lang="zh-CN" altLang="en-US" dirty="0"/>
              <a:t>分页管理时，将若干字节视为一页，比如</a:t>
            </a:r>
            <a:r>
              <a:rPr lang="en-US" altLang="zh-CN" dirty="0"/>
              <a:t>4K byte. </a:t>
            </a:r>
            <a:r>
              <a:rPr lang="zh-CN" altLang="en-US" dirty="0"/>
              <a:t>此时，内存变成了连续的页，即内存为页数组，每一页物理内存叫页帧，以页为单位对内存进行编号，该编号可作为页数组的索引，又称为页帧号</a:t>
            </a:r>
            <a:r>
              <a:rPr lang="en-US" altLang="zh-CN" dirty="0"/>
              <a:t>.</a:t>
            </a:r>
            <a:endParaRPr lang="en-US" altLang="zh-CN"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latin typeface="宋体" panose="02010600030101010101" pitchFamily="2" charset="-122"/>
                <a:ea typeface="宋体" panose="02010600030101010101" pitchFamily="2" charset="-122"/>
              </a:rPr>
              <a:t>该函数初始化高端内存（</a:t>
            </a:r>
            <a:r>
              <a:rPr lang="en-US" altLang="zh-CN" dirty="0">
                <a:latin typeface="宋体" panose="02010600030101010101" pitchFamily="2" charset="-122"/>
                <a:ea typeface="宋体" panose="02010600030101010101" pitchFamily="2" charset="-122"/>
              </a:rPr>
              <a:t>High Memory</a:t>
            </a:r>
            <a:r>
              <a:rPr lang="zh-CN" altLang="en-US" dirty="0">
                <a:latin typeface="宋体" panose="02010600030101010101" pitchFamily="2" charset="-122"/>
                <a:ea typeface="宋体" panose="02010600030101010101" pitchFamily="2" charset="-122"/>
              </a:rPr>
              <a:t>）线性地址空间中永久映射相关的全局变量，若没有配置没有配置</a:t>
            </a:r>
            <a:r>
              <a:rPr lang="en-US" altLang="zh-CN" dirty="0">
                <a:latin typeface="宋体" panose="02010600030101010101" pitchFamily="2" charset="-122"/>
                <a:ea typeface="宋体" panose="02010600030101010101" pitchFamily="2" charset="-122"/>
              </a:rPr>
              <a:t>CONFIG_HIGHMEM</a:t>
            </a:r>
            <a:r>
              <a:rPr lang="zh-CN" altLang="en-US" dirty="0">
                <a:latin typeface="宋体" panose="02010600030101010101" pitchFamily="2" charset="-122"/>
                <a:ea typeface="宋体" panose="02010600030101010101" pitchFamily="2" charset="-122"/>
              </a:rPr>
              <a:t>这个宏就是空函数</a:t>
            </a:r>
            <a:r>
              <a:rPr lang="zh-CN" altLang="en-US" b="0" i="0" dirty="0">
                <a:solidFill>
                  <a:srgbClr val="4D4D4D"/>
                </a:solidFill>
                <a:effectLst/>
                <a:latin typeface="宋体" panose="02010600030101010101" pitchFamily="2" charset="-122"/>
                <a:ea typeface="宋体" panose="02010600030101010101" pitchFamily="2" charset="-122"/>
              </a:rPr>
              <a:t>（本次参考代码中虽然声明了该函数，但没有找到该函数的定义，函数代码是从网上找的）。</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latin typeface="宋体" panose="02010600030101010101" pitchFamily="2" charset="-122"/>
                <a:ea typeface="宋体" panose="02010600030101010101" pitchFamily="2" charset="-122"/>
              </a:rPr>
              <a:t>setup_arch</a:t>
            </a:r>
            <a:r>
              <a:rPr lang="zh-CN" altLang="en-US" dirty="0">
                <a:latin typeface="宋体" panose="02010600030101010101" pitchFamily="2" charset="-122"/>
                <a:ea typeface="宋体" panose="02010600030101010101" pitchFamily="2" charset="-122"/>
              </a:rPr>
              <a:t>（）</a:t>
            </a:r>
            <a:r>
              <a:rPr lang="zh-CN" altLang="en-US" b="0" i="0" dirty="0">
                <a:solidFill>
                  <a:srgbClr val="24292F"/>
                </a:solidFill>
                <a:effectLst/>
                <a:latin typeface="宋体" panose="02010600030101010101" pitchFamily="2" charset="-122"/>
                <a:ea typeface="宋体" panose="02010600030101010101" pitchFamily="2" charset="-122"/>
              </a:rPr>
              <a:t>函数会设定硬重启（</a:t>
            </a:r>
            <a:r>
              <a:rPr lang="en-US" altLang="zh-CN" b="0" i="0" dirty="0">
                <a:solidFill>
                  <a:srgbClr val="24292F"/>
                </a:solidFill>
                <a:effectLst/>
                <a:latin typeface="宋体" panose="02010600030101010101" pitchFamily="2" charset="-122"/>
                <a:ea typeface="宋体" panose="02010600030101010101" pitchFamily="2" charset="-122"/>
              </a:rPr>
              <a:t>hardware reset</a:t>
            </a:r>
            <a:r>
              <a:rPr lang="zh-CN" altLang="en-US" b="0" i="0" dirty="0">
                <a:solidFill>
                  <a:srgbClr val="24292F"/>
                </a:solidFill>
                <a:effectLst/>
                <a:latin typeface="宋体" panose="02010600030101010101" pitchFamily="2" charset="-122"/>
                <a:ea typeface="宋体" panose="02010600030101010101" pitchFamily="2" charset="-122"/>
              </a:rPr>
              <a:t>，指用户按下电源按钮重启或操作系统切断电源重启）的参数，如果系统出现了严重错误并且无法继续运行，或者在特定的更新和维护的过程中，系统可能会需要进行硬重启。</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latin typeface="宋体" panose="02010600030101010101" pitchFamily="2" charset="-122"/>
                <a:ea typeface="宋体" panose="02010600030101010101" pitchFamily="2" charset="-122"/>
              </a:rPr>
              <a:t>paging_init</a:t>
            </a:r>
            <a:r>
              <a:rPr lang="en-US" altLang="zh-CN" dirty="0">
                <a:latin typeface="宋体" panose="02010600030101010101" pitchFamily="2" charset="-122"/>
                <a:ea typeface="宋体" panose="02010600030101010101" pitchFamily="2" charset="-122"/>
              </a:rPr>
              <a:t>()</a:t>
            </a:r>
            <a:r>
              <a:rPr lang="zh-CN" altLang="en-US" b="0" i="0" dirty="0">
                <a:solidFill>
                  <a:srgbClr val="4D4D4D"/>
                </a:solidFill>
                <a:effectLst/>
                <a:latin typeface="宋体" panose="02010600030101010101" pitchFamily="2" charset="-122"/>
                <a:ea typeface="宋体" panose="02010600030101010101" pitchFamily="2" charset="-122"/>
              </a:rPr>
              <a:t>函数用于设置页表，初始化</a:t>
            </a:r>
            <a:r>
              <a:rPr lang="en-US" altLang="zh-CN" b="0" i="0" dirty="0">
                <a:solidFill>
                  <a:srgbClr val="4D4D4D"/>
                </a:solidFill>
                <a:effectLst/>
                <a:latin typeface="宋体" panose="02010600030101010101" pitchFamily="2" charset="-122"/>
                <a:ea typeface="宋体" panose="02010600030101010101" pitchFamily="2" charset="-122"/>
              </a:rPr>
              <a:t>zone</a:t>
            </a:r>
            <a:r>
              <a:rPr lang="zh-CN" altLang="en-US" b="0" i="0" dirty="0">
                <a:solidFill>
                  <a:srgbClr val="4D4D4D"/>
                </a:solidFill>
                <a:effectLst/>
                <a:latin typeface="宋体" panose="02010600030101010101" pitchFamily="2" charset="-122"/>
                <a:ea typeface="宋体" panose="02010600030101010101" pitchFamily="2" charset="-122"/>
              </a:rPr>
              <a:t>内存映射，并设置零页、坏页和坏页表等。具体的操作过程如下：</a:t>
            </a:r>
            <a:r>
              <a:rPr lang="en-US" altLang="zh-CN" b="0" i="0" dirty="0">
                <a:solidFill>
                  <a:srgbClr val="4D4D4D"/>
                </a:solidFill>
                <a:effectLst/>
                <a:latin typeface="宋体" panose="02010600030101010101" pitchFamily="2" charset="-122"/>
                <a:ea typeface="宋体" panose="02010600030101010101" pitchFamily="2" charset="-122"/>
              </a:rPr>
              <a:t>1</a:t>
            </a:r>
            <a:r>
              <a:rPr lang="zh-CN" altLang="en-US" b="0" i="0" dirty="0">
                <a:solidFill>
                  <a:srgbClr val="4D4D4D"/>
                </a:solidFill>
                <a:effectLst/>
                <a:latin typeface="宋体" panose="02010600030101010101" pitchFamily="2" charset="-122"/>
                <a:ea typeface="宋体" panose="02010600030101010101" pitchFamily="2" charset="-122"/>
              </a:rPr>
              <a:t>、根据当前</a:t>
            </a:r>
            <a:r>
              <a:rPr lang="en-US" altLang="zh-CN" b="0" i="0" dirty="0">
                <a:solidFill>
                  <a:srgbClr val="4D4D4D"/>
                </a:solidFill>
                <a:effectLst/>
                <a:latin typeface="宋体" panose="02010600030101010101" pitchFamily="2" charset="-122"/>
                <a:ea typeface="宋体" panose="02010600030101010101" pitchFamily="2" charset="-122"/>
              </a:rPr>
              <a:t>CPU</a:t>
            </a:r>
            <a:r>
              <a:rPr lang="zh-CN" altLang="en-US" b="0" i="0" dirty="0">
                <a:solidFill>
                  <a:srgbClr val="4D4D4D"/>
                </a:solidFill>
                <a:effectLst/>
                <a:latin typeface="宋体" panose="02010600030101010101" pitchFamily="2" charset="-122"/>
                <a:ea typeface="宋体" panose="02010600030101010101" pitchFamily="2" charset="-122"/>
              </a:rPr>
              <a:t>的使用情况，调整</a:t>
            </a:r>
            <a:r>
              <a:rPr lang="en-US" altLang="zh-CN" b="0" i="0" dirty="0">
                <a:solidFill>
                  <a:srgbClr val="4D4D4D"/>
                </a:solidFill>
                <a:effectLst/>
                <a:latin typeface="宋体" panose="02010600030101010101" pitchFamily="2" charset="-122"/>
                <a:ea typeface="宋体" panose="02010600030101010101" pitchFamily="2" charset="-122"/>
              </a:rPr>
              <a:t>PMD</a:t>
            </a:r>
            <a:r>
              <a:rPr lang="zh-CN" altLang="en-US" b="0" i="0" dirty="0">
                <a:solidFill>
                  <a:srgbClr val="4D4D4D"/>
                </a:solidFill>
                <a:effectLst/>
                <a:latin typeface="宋体" panose="02010600030101010101" pitchFamily="2" charset="-122"/>
                <a:ea typeface="宋体" panose="02010600030101010101" pitchFamily="2" charset="-122"/>
              </a:rPr>
              <a:t>（第三级页表）的</a:t>
            </a:r>
            <a:r>
              <a:rPr lang="en-US" altLang="zh-CN" b="0" i="0" dirty="0">
                <a:solidFill>
                  <a:srgbClr val="4D4D4D"/>
                </a:solidFill>
                <a:effectLst/>
                <a:latin typeface="宋体" panose="02010600030101010101" pitchFamily="2" charset="-122"/>
                <a:ea typeface="宋体" panose="02010600030101010101" pitchFamily="2" charset="-122"/>
              </a:rPr>
              <a:t>section</a:t>
            </a:r>
            <a:r>
              <a:rPr lang="zh-CN" altLang="en-US" b="0" i="0" dirty="0">
                <a:solidFill>
                  <a:srgbClr val="4D4D4D"/>
                </a:solidFill>
                <a:effectLst/>
                <a:latin typeface="宋体" panose="02010600030101010101" pitchFamily="2" charset="-122"/>
                <a:ea typeface="宋体" panose="02010600030101010101" pitchFamily="2" charset="-122"/>
              </a:rPr>
              <a:t>表项。</a:t>
            </a:r>
            <a:r>
              <a:rPr lang="en-US" altLang="zh-CN" b="0" i="0" dirty="0">
                <a:solidFill>
                  <a:srgbClr val="4D4D4D"/>
                </a:solidFill>
                <a:effectLst/>
                <a:latin typeface="宋体" panose="02010600030101010101" pitchFamily="2" charset="-122"/>
                <a:ea typeface="宋体" panose="02010600030101010101" pitchFamily="2" charset="-122"/>
              </a:rPr>
              <a:t>2</a:t>
            </a:r>
            <a:r>
              <a:rPr lang="zh-CN" altLang="en-US" b="0" i="0" dirty="0">
                <a:solidFill>
                  <a:srgbClr val="4D4D4D"/>
                </a:solidFill>
                <a:effectLst/>
                <a:latin typeface="宋体" panose="02010600030101010101" pitchFamily="2" charset="-122"/>
                <a:ea typeface="宋体" panose="02010600030101010101" pitchFamily="2" charset="-122"/>
              </a:rPr>
              <a:t>、准备</a:t>
            </a:r>
            <a:r>
              <a:rPr lang="en-US" altLang="zh-CN" b="0" i="0" dirty="0">
                <a:solidFill>
                  <a:srgbClr val="4D4D4D"/>
                </a:solidFill>
                <a:effectLst/>
                <a:latin typeface="宋体" panose="02010600030101010101" pitchFamily="2" charset="-122"/>
                <a:ea typeface="宋体" panose="02010600030101010101" pitchFamily="2" charset="-122"/>
              </a:rPr>
              <a:t>page</a:t>
            </a:r>
            <a:r>
              <a:rPr lang="zh-CN" altLang="en-US" b="0" i="0" dirty="0">
                <a:solidFill>
                  <a:srgbClr val="4D4D4D"/>
                </a:solidFill>
                <a:effectLst/>
                <a:latin typeface="宋体" panose="02010600030101010101" pitchFamily="2" charset="-122"/>
                <a:ea typeface="宋体" panose="02010600030101010101" pitchFamily="2" charset="-122"/>
              </a:rPr>
              <a:t>页表。</a:t>
            </a:r>
            <a:r>
              <a:rPr lang="en-US" altLang="zh-CN" b="0" i="0" dirty="0">
                <a:solidFill>
                  <a:srgbClr val="4D4D4D"/>
                </a:solidFill>
                <a:effectLst/>
                <a:latin typeface="宋体" panose="02010600030101010101" pitchFamily="2" charset="-122"/>
                <a:ea typeface="宋体" panose="02010600030101010101" pitchFamily="2" charset="-122"/>
              </a:rPr>
              <a:t>3</a:t>
            </a:r>
            <a:r>
              <a:rPr lang="zh-CN" altLang="en-US" b="0" i="0" dirty="0">
                <a:solidFill>
                  <a:srgbClr val="4D4D4D"/>
                </a:solidFill>
                <a:effectLst/>
                <a:latin typeface="宋体" panose="02010600030101010101" pitchFamily="2" charset="-122"/>
                <a:ea typeface="宋体" panose="02010600030101010101" pitchFamily="2" charset="-122"/>
              </a:rPr>
              <a:t>、低端内存映射。</a:t>
            </a:r>
            <a:r>
              <a:rPr lang="en-US" altLang="zh-CN" b="0" i="0" dirty="0">
                <a:solidFill>
                  <a:srgbClr val="4D4D4D"/>
                </a:solidFill>
                <a:effectLst/>
                <a:latin typeface="宋体" panose="02010600030101010101" pitchFamily="2" charset="-122"/>
                <a:ea typeface="宋体" panose="02010600030101010101" pitchFamily="2" charset="-122"/>
              </a:rPr>
              <a:t>4</a:t>
            </a:r>
            <a:r>
              <a:rPr lang="zh-CN" altLang="en-US" b="0" i="0" dirty="0">
                <a:solidFill>
                  <a:srgbClr val="4D4D4D"/>
                </a:solidFill>
                <a:effectLst/>
                <a:latin typeface="宋体" panose="02010600030101010101" pitchFamily="2" charset="-122"/>
                <a:ea typeface="宋体" panose="02010600030101010101" pitchFamily="2" charset="-122"/>
              </a:rPr>
              <a:t>、</a:t>
            </a:r>
            <a:r>
              <a:rPr lang="en-US" altLang="zh-CN" b="0" i="0" dirty="0">
                <a:solidFill>
                  <a:srgbClr val="4D4D4D"/>
                </a:solidFill>
                <a:effectLst/>
                <a:latin typeface="宋体" panose="02010600030101010101" pitchFamily="2" charset="-122"/>
                <a:ea typeface="宋体" panose="02010600030101010101" pitchFamily="2" charset="-122"/>
              </a:rPr>
              <a:t>DMA</a:t>
            </a:r>
            <a:r>
              <a:rPr lang="zh-CN" altLang="en-US" b="0" i="0" dirty="0">
                <a:solidFill>
                  <a:srgbClr val="4D4D4D"/>
                </a:solidFill>
                <a:effectLst/>
                <a:latin typeface="宋体" panose="02010600030101010101" pitchFamily="2" charset="-122"/>
                <a:ea typeface="宋体" panose="02010600030101010101" pitchFamily="2" charset="-122"/>
              </a:rPr>
              <a:t>（</a:t>
            </a:r>
            <a:r>
              <a:rPr lang="en-US" altLang="zh-CN" b="0" i="0" dirty="0">
                <a:solidFill>
                  <a:srgbClr val="24292F"/>
                </a:solidFill>
                <a:effectLst/>
                <a:latin typeface="宋体" panose="02010600030101010101" pitchFamily="2" charset="-122"/>
                <a:ea typeface="宋体" panose="02010600030101010101" pitchFamily="2" charset="-122"/>
              </a:rPr>
              <a:t>Direct Memory Access</a:t>
            </a:r>
            <a:r>
              <a:rPr lang="zh-CN" altLang="en-US" b="0" i="0" dirty="0">
                <a:solidFill>
                  <a:srgbClr val="4D4D4D"/>
                </a:solidFill>
                <a:effectLst/>
                <a:latin typeface="宋体" panose="02010600030101010101" pitchFamily="2" charset="-122"/>
                <a:ea typeface="宋体" panose="02010600030101010101" pitchFamily="2" charset="-122"/>
              </a:rPr>
              <a:t>）映射。</a:t>
            </a:r>
            <a:r>
              <a:rPr lang="en-US" altLang="zh-CN" b="0" i="0" dirty="0">
                <a:solidFill>
                  <a:srgbClr val="4D4D4D"/>
                </a:solidFill>
                <a:effectLst/>
                <a:latin typeface="宋体" panose="02010600030101010101" pitchFamily="2" charset="-122"/>
                <a:ea typeface="宋体" panose="02010600030101010101" pitchFamily="2" charset="-122"/>
              </a:rPr>
              <a:t>5</a:t>
            </a:r>
            <a:r>
              <a:rPr lang="zh-CN" altLang="en-US" b="0" i="0" dirty="0">
                <a:solidFill>
                  <a:srgbClr val="4D4D4D"/>
                </a:solidFill>
                <a:effectLst/>
                <a:latin typeface="宋体" panose="02010600030101010101" pitchFamily="2" charset="-122"/>
                <a:ea typeface="宋体" panose="02010600030101010101" pitchFamily="2" charset="-122"/>
              </a:rPr>
              <a:t>、设置设备映射。该函数主要用于异常向量表空间地址的重定向和复制。</a:t>
            </a:r>
            <a:r>
              <a:rPr lang="en-US" altLang="zh-CN" b="0" i="0" dirty="0">
                <a:solidFill>
                  <a:srgbClr val="4D4D4D"/>
                </a:solidFill>
                <a:effectLst/>
                <a:latin typeface="宋体" panose="02010600030101010101" pitchFamily="2" charset="-122"/>
                <a:ea typeface="宋体" panose="02010600030101010101" pitchFamily="2" charset="-122"/>
              </a:rPr>
              <a:t>6</a:t>
            </a:r>
            <a:r>
              <a:rPr lang="zh-CN" altLang="en-US" b="0" i="0" dirty="0">
                <a:solidFill>
                  <a:srgbClr val="4D4D4D"/>
                </a:solidFill>
                <a:effectLst/>
                <a:latin typeface="宋体" panose="02010600030101010101" pitchFamily="2" charset="-122"/>
                <a:ea typeface="宋体" panose="02010600030101010101" pitchFamily="2" charset="-122"/>
              </a:rPr>
              <a:t>、初始化</a:t>
            </a:r>
            <a:r>
              <a:rPr lang="en-US" altLang="zh-CN" b="0" i="0" dirty="0">
                <a:solidFill>
                  <a:srgbClr val="4D4D4D"/>
                </a:solidFill>
                <a:effectLst/>
                <a:latin typeface="宋体" panose="02010600030101010101" pitchFamily="2" charset="-122"/>
                <a:ea typeface="宋体" panose="02010600030101010101" pitchFamily="2" charset="-122"/>
              </a:rPr>
              <a:t>TCM</a:t>
            </a:r>
            <a:r>
              <a:rPr lang="zh-CN" altLang="en-US" b="0" i="0" dirty="0">
                <a:solidFill>
                  <a:srgbClr val="4D4D4D"/>
                </a:solidFill>
                <a:effectLst/>
                <a:latin typeface="宋体" panose="02010600030101010101" pitchFamily="2" charset="-122"/>
                <a:ea typeface="宋体" panose="02010600030101010101" pitchFamily="2" charset="-122"/>
              </a:rPr>
              <a:t>（</a:t>
            </a:r>
            <a:r>
              <a:rPr lang="en-US" altLang="zh-CN" b="0" i="0" dirty="0">
                <a:solidFill>
                  <a:srgbClr val="24292F"/>
                </a:solidFill>
                <a:effectLst/>
                <a:latin typeface="宋体" panose="02010600030101010101" pitchFamily="2" charset="-122"/>
                <a:ea typeface="宋体" panose="02010600030101010101" pitchFamily="2" charset="-122"/>
              </a:rPr>
              <a:t>Threaded Crypto Module</a:t>
            </a:r>
            <a:r>
              <a:rPr lang="zh-CN" altLang="en-US" b="0" i="0" dirty="0">
                <a:solidFill>
                  <a:srgbClr val="24292F"/>
                </a:solidFill>
                <a:effectLst/>
                <a:latin typeface="宋体" panose="02010600030101010101" pitchFamily="2" charset="-122"/>
                <a:ea typeface="宋体" panose="02010600030101010101" pitchFamily="2" charset="-122"/>
              </a:rPr>
              <a:t>，代表了一个针对加密和解密处理的内核级别模块</a:t>
            </a:r>
            <a:r>
              <a:rPr lang="zh-CN" altLang="en-US" b="0" i="0" dirty="0">
                <a:solidFill>
                  <a:srgbClr val="4D4D4D"/>
                </a:solidFill>
                <a:effectLst/>
                <a:latin typeface="宋体" panose="02010600030101010101" pitchFamily="2" charset="-122"/>
                <a:ea typeface="宋体" panose="02010600030101010101" pitchFamily="2" charset="-122"/>
              </a:rPr>
              <a:t>）内存。</a:t>
            </a:r>
            <a:r>
              <a:rPr lang="en-US" altLang="zh-CN" b="0" i="0" dirty="0">
                <a:solidFill>
                  <a:srgbClr val="4D4D4D"/>
                </a:solidFill>
                <a:effectLst/>
                <a:latin typeface="宋体" panose="02010600030101010101" pitchFamily="2" charset="-122"/>
                <a:ea typeface="宋体" panose="02010600030101010101" pitchFamily="2" charset="-122"/>
              </a:rPr>
              <a:t>7</a:t>
            </a:r>
            <a:r>
              <a:rPr lang="zh-CN" altLang="en-US" b="0" i="0" dirty="0">
                <a:solidFill>
                  <a:srgbClr val="4D4D4D"/>
                </a:solidFill>
                <a:effectLst/>
                <a:latin typeface="宋体" panose="02010600030101010101" pitchFamily="2" charset="-122"/>
                <a:ea typeface="宋体" panose="02010600030101010101" pitchFamily="2" charset="-122"/>
              </a:rPr>
              <a:t>、设置最上层</a:t>
            </a:r>
            <a:r>
              <a:rPr lang="en-US" altLang="zh-CN" b="0" i="0" dirty="0">
                <a:solidFill>
                  <a:srgbClr val="4D4D4D"/>
                </a:solidFill>
                <a:effectLst/>
                <a:latin typeface="宋体" panose="02010600030101010101" pitchFamily="2" charset="-122"/>
                <a:ea typeface="宋体" panose="02010600030101010101" pitchFamily="2" charset="-122"/>
              </a:rPr>
              <a:t>page</a:t>
            </a:r>
            <a:r>
              <a:rPr lang="zh-CN" altLang="en-US" b="0" i="0" dirty="0">
                <a:solidFill>
                  <a:srgbClr val="4D4D4D"/>
                </a:solidFill>
                <a:effectLst/>
                <a:latin typeface="宋体" panose="02010600030101010101" pitchFamily="2" charset="-122"/>
                <a:ea typeface="宋体" panose="02010600030101010101" pitchFamily="2" charset="-122"/>
              </a:rPr>
              <a:t>集的</a:t>
            </a:r>
            <a:r>
              <a:rPr lang="en-US" altLang="zh-CN" b="0" i="0" dirty="0">
                <a:solidFill>
                  <a:srgbClr val="4D4D4D"/>
                </a:solidFill>
                <a:effectLst/>
                <a:latin typeface="宋体" panose="02010600030101010101" pitchFamily="2" charset="-122"/>
                <a:ea typeface="宋体" panose="02010600030101010101" pitchFamily="2" charset="-122"/>
              </a:rPr>
              <a:t>PMD</a:t>
            </a:r>
            <a:r>
              <a:rPr lang="zh-CN" altLang="en-US" b="0" i="0" dirty="0">
                <a:solidFill>
                  <a:srgbClr val="4D4D4D"/>
                </a:solidFill>
                <a:effectLst/>
                <a:latin typeface="宋体" panose="02010600030101010101" pitchFamily="2" charset="-122"/>
                <a:ea typeface="宋体" panose="02010600030101010101" pitchFamily="2" charset="-122"/>
              </a:rPr>
              <a:t>表的地址。</a:t>
            </a:r>
            <a:r>
              <a:rPr lang="en-US" altLang="zh-CN" b="0" i="0" dirty="0">
                <a:solidFill>
                  <a:srgbClr val="4D4D4D"/>
                </a:solidFill>
                <a:effectLst/>
                <a:latin typeface="宋体" panose="02010600030101010101" pitchFamily="2" charset="-122"/>
                <a:ea typeface="宋体" panose="02010600030101010101" pitchFamily="2" charset="-122"/>
              </a:rPr>
              <a:t>8</a:t>
            </a:r>
            <a:r>
              <a:rPr lang="zh-CN" altLang="en-US" b="0" i="0" dirty="0">
                <a:solidFill>
                  <a:srgbClr val="4D4D4D"/>
                </a:solidFill>
                <a:effectLst/>
                <a:latin typeface="宋体" panose="02010600030101010101" pitchFamily="2" charset="-122"/>
                <a:ea typeface="宋体" panose="02010600030101010101" pitchFamily="2" charset="-122"/>
              </a:rPr>
              <a:t>、分配零页。</a:t>
            </a:r>
            <a:r>
              <a:rPr lang="en-US" altLang="zh-CN" b="0" i="0" dirty="0">
                <a:solidFill>
                  <a:srgbClr val="4D4D4D"/>
                </a:solidFill>
                <a:effectLst/>
                <a:latin typeface="宋体" panose="02010600030101010101" pitchFamily="2" charset="-122"/>
                <a:ea typeface="宋体" panose="02010600030101010101" pitchFamily="2" charset="-122"/>
              </a:rPr>
              <a:t>9</a:t>
            </a:r>
            <a:r>
              <a:rPr lang="zh-CN" altLang="en-US" b="0" i="0" dirty="0">
                <a:solidFill>
                  <a:srgbClr val="4D4D4D"/>
                </a:solidFill>
                <a:effectLst/>
                <a:latin typeface="宋体" panose="02010600030101010101" pitchFamily="2" charset="-122"/>
                <a:ea typeface="宋体" panose="02010600030101010101" pitchFamily="2" charset="-122"/>
              </a:rPr>
              <a:t>、启动内存初始化。</a:t>
            </a:r>
            <a:endParaRPr lang="zh-CN" altLang="en-US" b="0" i="0" dirty="0">
              <a:solidFill>
                <a:srgbClr val="4D4D4D"/>
              </a:solidFill>
              <a:effectLst/>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latin typeface="宋体" panose="02010600030101010101" pitchFamily="2" charset="-122"/>
                <a:ea typeface="宋体" panose="02010600030101010101" pitchFamily="2" charset="-122"/>
              </a:rPr>
              <a:t>在某些体系结构中，这个函数会与内存相关的数据结构做一些关联设置，例如</a:t>
            </a:r>
            <a:r>
              <a:rPr lang="en-US" altLang="zh-CN" dirty="0">
                <a:latin typeface="宋体" panose="02010600030101010101" pitchFamily="2" charset="-122"/>
                <a:ea typeface="宋体" panose="02010600030101010101" pitchFamily="2" charset="-122"/>
              </a:rPr>
              <a:t>Per-CPU</a:t>
            </a:r>
            <a:r>
              <a:rPr lang="zh-CN" altLang="en-US" dirty="0">
                <a:latin typeface="宋体" panose="02010600030101010101" pitchFamily="2" charset="-122"/>
                <a:ea typeface="宋体" panose="02010600030101010101" pitchFamily="2" charset="-122"/>
              </a:rPr>
              <a:t>变量，进程描述符（</a:t>
            </a:r>
            <a:r>
              <a:rPr lang="en-US" altLang="zh-CN" dirty="0" err="1">
                <a:latin typeface="宋体" panose="02010600030101010101" pitchFamily="2" charset="-122"/>
                <a:ea typeface="宋体" panose="02010600030101010101" pitchFamily="2" charset="-122"/>
              </a:rPr>
              <a:t>task_struct</a:t>
            </a:r>
            <a:r>
              <a:rPr lang="zh-CN" altLang="en-US" dirty="0">
                <a:latin typeface="宋体" panose="02010600030101010101" pitchFamily="2" charset="-122"/>
                <a:ea typeface="宋体" panose="02010600030101010101" pitchFamily="2" charset="-122"/>
              </a:rPr>
              <a:t>），内存描述符（</a:t>
            </a:r>
            <a:r>
              <a:rPr lang="en-US" altLang="zh-CN" dirty="0" err="1">
                <a:latin typeface="宋体" panose="02010600030101010101" pitchFamily="2" charset="-122"/>
                <a:ea typeface="宋体" panose="02010600030101010101" pitchFamily="2" charset="-122"/>
              </a:rPr>
              <a:t>mm_struct</a:t>
            </a:r>
            <a:r>
              <a:rPr lang="zh-CN" altLang="en-US" dirty="0">
                <a:latin typeface="宋体" panose="02010600030101010101" pitchFamily="2" charset="-122"/>
                <a:ea typeface="宋体" panose="02010600030101010101" pitchFamily="2" charset="-122"/>
              </a:rPr>
              <a:t>，岱庙一个独立地址空间和与之相关的资源如页表），运行队列（</a:t>
            </a:r>
            <a:r>
              <a:rPr lang="en-US" altLang="zh-CN" dirty="0" err="1">
                <a:latin typeface="宋体" panose="02010600030101010101" pitchFamily="2" charset="-122"/>
                <a:ea typeface="宋体" panose="02010600030101010101" pitchFamily="2" charset="-122"/>
              </a:rPr>
              <a:t>runqueue</a:t>
            </a:r>
            <a:r>
              <a:rPr lang="zh-CN" altLang="en-US" dirty="0">
                <a:latin typeface="宋体" panose="02010600030101010101" pitchFamily="2" charset="-122"/>
                <a:ea typeface="宋体" panose="02010600030101010101" pitchFamily="2" charset="-122"/>
              </a:rPr>
              <a:t>），通过这些数据结构，</a:t>
            </a:r>
            <a:r>
              <a:rPr lang="en-US" altLang="zh-CN" dirty="0">
                <a:latin typeface="宋体" panose="02010600030101010101" pitchFamily="2" charset="-122"/>
                <a:ea typeface="宋体" panose="02010600030101010101" pitchFamily="2" charset="-122"/>
              </a:rPr>
              <a:t>CPU</a:t>
            </a:r>
            <a:r>
              <a:rPr lang="zh-CN" altLang="en-US" dirty="0">
                <a:latin typeface="宋体" panose="02010600030101010101" pitchFamily="2" charset="-122"/>
                <a:ea typeface="宋体" panose="02010600030101010101" pitchFamily="2" charset="-122"/>
              </a:rPr>
              <a:t>可以访问和管理他杜泽的任务和资源，虽然没有直接操作这些数据结构，但是设置</a:t>
            </a:r>
            <a:r>
              <a:rPr lang="en-US" altLang="zh-CN" dirty="0">
                <a:latin typeface="宋体" panose="02010600030101010101" pitchFamily="2" charset="-122"/>
                <a:ea typeface="宋体" panose="02010600030101010101" pitchFamily="2" charset="-122"/>
              </a:rPr>
              <a:t>CPU</a:t>
            </a:r>
            <a:r>
              <a:rPr lang="zh-CN" altLang="en-US" dirty="0">
                <a:latin typeface="宋体" panose="02010600030101010101" pitchFamily="2" charset="-122"/>
                <a:ea typeface="宋体" panose="02010600030101010101" pitchFamily="2" charset="-122"/>
              </a:rPr>
              <a:t>状态，是这些数据结构在</a:t>
            </a:r>
            <a:r>
              <a:rPr lang="en-US" altLang="zh-CN" dirty="0">
                <a:latin typeface="宋体" panose="02010600030101010101" pitchFamily="2" charset="-122"/>
                <a:ea typeface="宋体" panose="02010600030101010101" pitchFamily="2" charset="-122"/>
              </a:rPr>
              <a:t>CPU</a:t>
            </a:r>
            <a:r>
              <a:rPr lang="zh-CN" altLang="en-US" dirty="0">
                <a:latin typeface="宋体" panose="02010600030101010101" pitchFamily="2" charset="-122"/>
                <a:ea typeface="宋体" panose="02010600030101010101" pitchFamily="2" charset="-122"/>
              </a:rPr>
              <a:t>上正确工作的基础</a:t>
            </a:r>
            <a:endParaRPr lang="zh-CN" altLang="en-US" dirty="0">
              <a:latin typeface="宋体" panose="02010600030101010101" pitchFamily="2" charset="-122"/>
              <a:ea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24292F"/>
                </a:solidFill>
                <a:effectLst/>
                <a:latin typeface="宋体" panose="02010600030101010101" pitchFamily="2" charset="-122"/>
                <a:ea typeface="宋体" panose="02010600030101010101" pitchFamily="2" charset="-122"/>
              </a:rPr>
              <a:t>简而言之，这个函数在</a:t>
            </a:r>
            <a:r>
              <a:rPr lang="en-US" altLang="zh-CN" b="0" i="0" dirty="0">
                <a:solidFill>
                  <a:srgbClr val="24292F"/>
                </a:solidFill>
                <a:effectLst/>
                <a:latin typeface="宋体" panose="02010600030101010101" pitchFamily="2" charset="-122"/>
                <a:ea typeface="宋体" panose="02010600030101010101" pitchFamily="2" charset="-122"/>
              </a:rPr>
              <a:t>Linux</a:t>
            </a:r>
            <a:r>
              <a:rPr lang="zh-CN" altLang="en-US" b="0" i="0" dirty="0">
                <a:solidFill>
                  <a:srgbClr val="24292F"/>
                </a:solidFill>
                <a:effectLst/>
                <a:latin typeface="宋体" panose="02010600030101010101" pitchFamily="2" charset="-122"/>
                <a:ea typeface="宋体" panose="02010600030101010101" pitchFamily="2" charset="-122"/>
              </a:rPr>
              <a:t>内核初始化过程中执行，并且对引导</a:t>
            </a:r>
            <a:r>
              <a:rPr lang="en-US" altLang="zh-CN" b="0" i="0" dirty="0">
                <a:solidFill>
                  <a:srgbClr val="24292F"/>
                </a:solidFill>
                <a:effectLst/>
                <a:latin typeface="宋体" panose="02010600030101010101" pitchFamily="2" charset="-122"/>
                <a:ea typeface="宋体" panose="02010600030101010101" pitchFamily="2" charset="-122"/>
              </a:rPr>
              <a:t>CPU</a:t>
            </a:r>
            <a:r>
              <a:rPr lang="zh-CN" altLang="en-US" b="0" i="0" dirty="0">
                <a:solidFill>
                  <a:srgbClr val="24292F"/>
                </a:solidFill>
                <a:effectLst/>
                <a:latin typeface="宋体" panose="02010600030101010101" pitchFamily="2" charset="-122"/>
                <a:ea typeface="宋体" panose="02010600030101010101" pitchFamily="2" charset="-122"/>
              </a:rPr>
              <a:t>的状态进行了一系列的设置，使它可以参与任务调度。如果开启了</a:t>
            </a:r>
            <a:r>
              <a:rPr lang="en-US" altLang="zh-CN" b="0" i="0" dirty="0">
                <a:solidFill>
                  <a:srgbClr val="24292F"/>
                </a:solidFill>
                <a:effectLst/>
                <a:latin typeface="宋体" panose="02010600030101010101" pitchFamily="2" charset="-122"/>
                <a:ea typeface="宋体" panose="02010600030101010101" pitchFamily="2" charset="-122"/>
              </a:rPr>
              <a:t>SMP</a:t>
            </a:r>
            <a:r>
              <a:rPr lang="zh-CN" altLang="en-US" b="0" i="0" dirty="0">
                <a:solidFill>
                  <a:srgbClr val="24292F"/>
                </a:solidFill>
                <a:effectLst/>
                <a:latin typeface="宋体" panose="02010600030101010101" pitchFamily="2" charset="-122"/>
                <a:ea typeface="宋体" panose="02010600030101010101" pitchFamily="2" charset="-122"/>
              </a:rPr>
              <a:t>（多处理器支持），它还会记录下引导</a:t>
            </a:r>
            <a:r>
              <a:rPr lang="en-US" altLang="zh-CN" b="0" i="0" dirty="0">
                <a:solidFill>
                  <a:srgbClr val="24292F"/>
                </a:solidFill>
                <a:effectLst/>
                <a:latin typeface="宋体" panose="02010600030101010101" pitchFamily="2" charset="-122"/>
                <a:ea typeface="宋体" panose="02010600030101010101" pitchFamily="2" charset="-122"/>
              </a:rPr>
              <a:t>CPU</a:t>
            </a:r>
            <a:r>
              <a:rPr lang="zh-CN" altLang="en-US" b="0" i="0" dirty="0">
                <a:solidFill>
                  <a:srgbClr val="24292F"/>
                </a:solidFill>
                <a:effectLst/>
                <a:latin typeface="宋体" panose="02010600030101010101" pitchFamily="2" charset="-122"/>
                <a:ea typeface="宋体" panose="02010600030101010101" pitchFamily="2" charset="-122"/>
              </a:rPr>
              <a:t>的</a:t>
            </a:r>
            <a:r>
              <a:rPr lang="en-US" altLang="zh-CN" b="0" i="0" dirty="0">
                <a:solidFill>
                  <a:srgbClr val="24292F"/>
                </a:solidFill>
                <a:effectLst/>
                <a:latin typeface="宋体" panose="02010600030101010101" pitchFamily="2" charset="-122"/>
                <a:ea typeface="宋体" panose="02010600030101010101" pitchFamily="2" charset="-122"/>
              </a:rPr>
              <a:t>ID</a:t>
            </a:r>
            <a:r>
              <a:rPr lang="zh-CN" altLang="en-US" b="0" i="0" dirty="0">
                <a:solidFill>
                  <a:srgbClr val="24292F"/>
                </a:solidFill>
                <a:effectLst/>
                <a:latin typeface="宋体" panose="02010600030101010101" pitchFamily="2" charset="-122"/>
                <a:ea typeface="宋体" panose="02010600030101010101" pitchFamily="2" charset="-122"/>
              </a:rPr>
              <a:t>。这些操作对于后续代码正确分辨</a:t>
            </a:r>
            <a:r>
              <a:rPr lang="en-US" altLang="zh-CN" b="0" i="0" dirty="0">
                <a:solidFill>
                  <a:srgbClr val="24292F"/>
                </a:solidFill>
                <a:effectLst/>
                <a:latin typeface="宋体" panose="02010600030101010101" pitchFamily="2" charset="-122"/>
                <a:ea typeface="宋体" panose="02010600030101010101" pitchFamily="2" charset="-122"/>
              </a:rPr>
              <a:t>CPU</a:t>
            </a:r>
            <a:r>
              <a:rPr lang="zh-CN" altLang="en-US" b="0" i="0" dirty="0">
                <a:solidFill>
                  <a:srgbClr val="24292F"/>
                </a:solidFill>
                <a:effectLst/>
                <a:latin typeface="宋体" panose="02010600030101010101" pitchFamily="2" charset="-122"/>
                <a:ea typeface="宋体" panose="02010600030101010101" pitchFamily="2" charset="-122"/>
              </a:rPr>
              <a:t>（尤其是在多核或多</a:t>
            </a:r>
            <a:r>
              <a:rPr lang="en-US" altLang="zh-CN" b="0" i="0" dirty="0">
                <a:solidFill>
                  <a:srgbClr val="24292F"/>
                </a:solidFill>
                <a:effectLst/>
                <a:latin typeface="宋体" panose="02010600030101010101" pitchFamily="2" charset="-122"/>
                <a:ea typeface="宋体" panose="02010600030101010101" pitchFamily="2" charset="-122"/>
              </a:rPr>
              <a:t>CPU</a:t>
            </a:r>
            <a:r>
              <a:rPr lang="zh-CN" altLang="en-US" b="0" i="0" dirty="0">
                <a:solidFill>
                  <a:srgbClr val="24292F"/>
                </a:solidFill>
                <a:effectLst/>
                <a:latin typeface="宋体" panose="02010600030101010101" pitchFamily="2" charset="-122"/>
                <a:ea typeface="宋体" panose="02010600030101010101" pitchFamily="2" charset="-122"/>
              </a:rPr>
              <a:t>的环境中）和正确地进行任务调度是很重要的。</a:t>
            </a:r>
            <a:endParaRPr lang="zh-CN" altLang="en-US" dirty="0">
              <a:latin typeface="宋体" panose="02010600030101010101" pitchFamily="2" charset="-122"/>
              <a:ea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page_ext_init_flatmem</a:t>
            </a:r>
            <a:r>
              <a:rPr lang="en-US" altLang="zh-CN" b="0" i="0" dirty="0">
                <a:solidFill>
                  <a:srgbClr val="24292F"/>
                </a:solidFill>
                <a:effectLst/>
                <a:latin typeface="宋体" panose="02010600030101010101" pitchFamily="2" charset="-122"/>
                <a:ea typeface="宋体" panose="02010600030101010101" pitchFamily="2" charset="-122"/>
              </a:rPr>
              <a:t>() - </a:t>
            </a:r>
            <a:r>
              <a:rPr lang="zh-CN" altLang="en-US" b="0" i="0" dirty="0">
                <a:solidFill>
                  <a:srgbClr val="24292F"/>
                </a:solidFill>
                <a:effectLst/>
                <a:latin typeface="宋体" panose="02010600030101010101" pitchFamily="2" charset="-122"/>
                <a:ea typeface="宋体" panose="02010600030101010101" pitchFamily="2" charset="-122"/>
              </a:rPr>
              <a:t>初始化 </a:t>
            </a:r>
            <a:r>
              <a:rPr lang="en-US" altLang="zh-CN" b="0" i="0" dirty="0">
                <a:solidFill>
                  <a:srgbClr val="24292F"/>
                </a:solidFill>
                <a:effectLst/>
                <a:latin typeface="宋体" panose="02010600030101010101" pitchFamily="2" charset="-122"/>
                <a:ea typeface="宋体" panose="02010600030101010101" pitchFamily="2" charset="-122"/>
              </a:rPr>
              <a:t>page extensions</a:t>
            </a:r>
            <a:r>
              <a:rPr lang="zh-CN" altLang="en-US" b="0" i="0" dirty="0">
                <a:solidFill>
                  <a:srgbClr val="24292F"/>
                </a:solidFill>
                <a:effectLst/>
                <a:latin typeface="宋体" panose="02010600030101010101" pitchFamily="2" charset="-122"/>
                <a:ea typeface="宋体" panose="02010600030101010101" pitchFamily="2" charset="-122"/>
              </a:rPr>
              <a:t>，这通常是与页表嵌入的附加内存信息，如跟踪被内存细分器 </a:t>
            </a:r>
            <a:r>
              <a:rPr lang="en-US" altLang="zh-CN" b="0" i="0" dirty="0">
                <a:solidFill>
                  <a:srgbClr val="24292F"/>
                </a:solidFill>
                <a:effectLst/>
                <a:latin typeface="宋体" panose="02010600030101010101" pitchFamily="2" charset="-122"/>
                <a:ea typeface="宋体" panose="02010600030101010101" pitchFamily="2" charset="-122"/>
              </a:rPr>
              <a:t>(</a:t>
            </a:r>
            <a:r>
              <a:rPr lang="en-US" altLang="zh-CN" b="0" i="0" dirty="0" err="1">
                <a:solidFill>
                  <a:srgbClr val="24292F"/>
                </a:solidFill>
                <a:effectLst/>
                <a:latin typeface="宋体" panose="02010600030101010101" pitchFamily="2" charset="-122"/>
                <a:ea typeface="宋体" panose="02010600030101010101" pitchFamily="2" charset="-122"/>
              </a:rPr>
              <a:t>memcg</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使用的页面。此函数针对的是系统使用了非稀疏内存模型 </a:t>
            </a:r>
            <a:r>
              <a:rPr lang="en-US" altLang="zh-CN" b="0" i="0" dirty="0">
                <a:solidFill>
                  <a:srgbClr val="24292F"/>
                </a:solidFill>
                <a:effectLst/>
                <a:latin typeface="宋体" panose="02010600030101010101" pitchFamily="2" charset="-122"/>
                <a:ea typeface="宋体" panose="02010600030101010101" pitchFamily="2" charset="-122"/>
              </a:rPr>
              <a:t>(flat memory model)</a:t>
            </a:r>
            <a:r>
              <a:rPr lang="zh-CN" altLang="en-US" b="0" i="0" dirty="0">
                <a:solidFill>
                  <a:srgbClr val="24292F"/>
                </a:solidFill>
                <a:effectLst/>
                <a:latin typeface="宋体" panose="02010600030101010101" pitchFamily="2" charset="-122"/>
                <a:ea typeface="宋体" panose="02010600030101010101" pitchFamily="2" charset="-122"/>
              </a:rPr>
              <a:t>，并确保在这种模型下页扩展被正确地初始化。</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mem_init</a:t>
            </a:r>
            <a:r>
              <a:rPr lang="en-US" altLang="zh-CN" b="0" i="0" dirty="0">
                <a:solidFill>
                  <a:srgbClr val="24292F"/>
                </a:solidFill>
                <a:effectLst/>
                <a:latin typeface="宋体" panose="02010600030101010101" pitchFamily="2" charset="-122"/>
                <a:ea typeface="宋体" panose="02010600030101010101" pitchFamily="2" charset="-122"/>
              </a:rPr>
              <a:t>() - </a:t>
            </a:r>
            <a:r>
              <a:rPr lang="zh-CN" altLang="en-US" b="0" i="0" dirty="0">
                <a:solidFill>
                  <a:srgbClr val="24292F"/>
                </a:solidFill>
                <a:effectLst/>
                <a:latin typeface="宋体" panose="02010600030101010101" pitchFamily="2" charset="-122"/>
                <a:ea typeface="宋体" panose="02010600030101010101" pitchFamily="2" charset="-122"/>
              </a:rPr>
              <a:t>完成物理内存的初始化和注册，设置内存界限，并将内核数据以外的内存标记为可用。</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kmem_cache_init</a:t>
            </a:r>
            <a:r>
              <a:rPr lang="en-US" altLang="zh-CN" b="0" i="0" dirty="0">
                <a:solidFill>
                  <a:srgbClr val="24292F"/>
                </a:solidFill>
                <a:effectLst/>
                <a:latin typeface="宋体" panose="02010600030101010101" pitchFamily="2" charset="-122"/>
                <a:ea typeface="宋体" panose="02010600030101010101" pitchFamily="2" charset="-122"/>
              </a:rPr>
              <a:t>() - </a:t>
            </a:r>
            <a:r>
              <a:rPr lang="zh-CN" altLang="en-US" b="0" i="0" dirty="0">
                <a:solidFill>
                  <a:srgbClr val="24292F"/>
                </a:solidFill>
                <a:effectLst/>
                <a:latin typeface="宋体" panose="02010600030101010101" pitchFamily="2" charset="-122"/>
                <a:ea typeface="宋体" panose="02010600030101010101" pitchFamily="2" charset="-122"/>
              </a:rPr>
              <a:t>初始化内核的 </a:t>
            </a:r>
            <a:r>
              <a:rPr lang="en-US" altLang="zh-CN" b="0" i="0" dirty="0">
                <a:solidFill>
                  <a:srgbClr val="24292F"/>
                </a:solidFill>
                <a:effectLst/>
                <a:latin typeface="宋体" panose="02010600030101010101" pitchFamily="2" charset="-122"/>
                <a:ea typeface="宋体" panose="02010600030101010101" pitchFamily="2" charset="-122"/>
              </a:rPr>
              <a:t>slab </a:t>
            </a:r>
            <a:r>
              <a:rPr lang="zh-CN" altLang="en-US" b="0" i="0" dirty="0">
                <a:solidFill>
                  <a:srgbClr val="24292F"/>
                </a:solidFill>
                <a:effectLst/>
                <a:latin typeface="宋体" panose="02010600030101010101" pitchFamily="2" charset="-122"/>
                <a:ea typeface="宋体" panose="02010600030101010101" pitchFamily="2" charset="-122"/>
              </a:rPr>
              <a:t>分配器，设置用于分配各种常用对象的内存缓存。</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percpu_init_late</a:t>
            </a:r>
            <a:r>
              <a:rPr lang="en-US" altLang="zh-CN" b="0" i="0" dirty="0">
                <a:solidFill>
                  <a:srgbClr val="24292F"/>
                </a:solidFill>
                <a:effectLst/>
                <a:latin typeface="宋体" panose="02010600030101010101" pitchFamily="2" charset="-122"/>
                <a:ea typeface="宋体" panose="02010600030101010101" pitchFamily="2" charset="-122"/>
              </a:rPr>
              <a:t>() - </a:t>
            </a:r>
            <a:r>
              <a:rPr lang="zh-CN" altLang="en-US" b="0" i="0" dirty="0">
                <a:solidFill>
                  <a:srgbClr val="24292F"/>
                </a:solidFill>
                <a:effectLst/>
                <a:latin typeface="宋体" panose="02010600030101010101" pitchFamily="2" charset="-122"/>
                <a:ea typeface="宋体" panose="02010600030101010101" pitchFamily="2" charset="-122"/>
              </a:rPr>
              <a:t>初始化延迟设置的每处理器变量（</a:t>
            </a:r>
            <a:r>
              <a:rPr lang="en-US" altLang="zh-CN" b="0" i="0" dirty="0" err="1">
                <a:solidFill>
                  <a:srgbClr val="24292F"/>
                </a:solidFill>
                <a:effectLst/>
                <a:latin typeface="宋体" panose="02010600030101010101" pitchFamily="2" charset="-122"/>
                <a:ea typeface="宋体" panose="02010600030101010101" pitchFamily="2" charset="-122"/>
              </a:rPr>
              <a:t>percpu</a:t>
            </a:r>
            <a:r>
              <a:rPr lang="en-US" altLang="zh-CN" b="0" i="0" dirty="0">
                <a:solidFill>
                  <a:srgbClr val="24292F"/>
                </a:solidFill>
                <a:effectLst/>
                <a:latin typeface="宋体" panose="02010600030101010101" pitchFamily="2" charset="-122"/>
                <a:ea typeface="宋体" panose="02010600030101010101" pitchFamily="2" charset="-122"/>
              </a:rPr>
              <a:t> variables</a:t>
            </a:r>
            <a:r>
              <a:rPr lang="zh-CN" altLang="en-US" b="0" i="0" dirty="0">
                <a:solidFill>
                  <a:srgbClr val="24292F"/>
                </a:solidFill>
                <a:effectLst/>
                <a:latin typeface="宋体" panose="02010600030101010101" pitchFamily="2" charset="-122"/>
                <a:ea typeface="宋体" panose="02010600030101010101" pitchFamily="2" charset="-122"/>
              </a:rPr>
              <a:t>），确保每</a:t>
            </a:r>
            <a:r>
              <a:rPr lang="en-US" altLang="zh-CN" b="0" i="0" dirty="0">
                <a:solidFill>
                  <a:srgbClr val="24292F"/>
                </a:solidFill>
                <a:effectLst/>
                <a:latin typeface="宋体" panose="02010600030101010101" pitchFamily="2" charset="-122"/>
                <a:ea typeface="宋体" panose="02010600030101010101" pitchFamily="2" charset="-122"/>
              </a:rPr>
              <a:t>CPU</a:t>
            </a:r>
            <a:r>
              <a:rPr lang="zh-CN" altLang="en-US" b="0" i="0" dirty="0">
                <a:solidFill>
                  <a:srgbClr val="24292F"/>
                </a:solidFill>
                <a:effectLst/>
                <a:latin typeface="宋体" panose="02010600030101010101" pitchFamily="2" charset="-122"/>
                <a:ea typeface="宋体" panose="02010600030101010101" pitchFamily="2" charset="-122"/>
              </a:rPr>
              <a:t>变量已经设定好。</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pgtable_init</a:t>
            </a:r>
            <a:r>
              <a:rPr lang="en-US" altLang="zh-CN" b="0" i="0" dirty="0">
                <a:solidFill>
                  <a:srgbClr val="24292F"/>
                </a:solidFill>
                <a:effectLst/>
                <a:latin typeface="宋体" panose="02010600030101010101" pitchFamily="2" charset="-122"/>
                <a:ea typeface="宋体" panose="02010600030101010101" pitchFamily="2" charset="-122"/>
              </a:rPr>
              <a:t>() - </a:t>
            </a:r>
            <a:r>
              <a:rPr lang="zh-CN" altLang="en-US" b="0" i="0" dirty="0">
                <a:solidFill>
                  <a:srgbClr val="24292F"/>
                </a:solidFill>
                <a:effectLst/>
                <a:latin typeface="宋体" panose="02010600030101010101" pitchFamily="2" charset="-122"/>
                <a:ea typeface="宋体" panose="02010600030101010101" pitchFamily="2" charset="-122"/>
              </a:rPr>
              <a:t>初始化特定于体系结构的页表代码，确保页表可以用于管理虚拟内存。</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vmalloc_init</a:t>
            </a:r>
            <a:r>
              <a:rPr lang="en-US" altLang="zh-CN" b="0" i="0" dirty="0">
                <a:solidFill>
                  <a:srgbClr val="24292F"/>
                </a:solidFill>
                <a:effectLst/>
                <a:latin typeface="宋体" panose="02010600030101010101" pitchFamily="2" charset="-122"/>
                <a:ea typeface="宋体" panose="02010600030101010101" pitchFamily="2" charset="-122"/>
              </a:rPr>
              <a:t>() - </a:t>
            </a:r>
            <a:r>
              <a:rPr lang="zh-CN" altLang="en-US" b="0" i="0" dirty="0">
                <a:solidFill>
                  <a:srgbClr val="24292F"/>
                </a:solidFill>
                <a:effectLst/>
                <a:latin typeface="宋体" panose="02010600030101010101" pitchFamily="2" charset="-122"/>
                <a:ea typeface="宋体" panose="02010600030101010101" pitchFamily="2" charset="-122"/>
              </a:rPr>
              <a:t>初始化 </a:t>
            </a:r>
            <a:r>
              <a:rPr lang="en-US" altLang="zh-CN" b="0" i="0" dirty="0" err="1">
                <a:solidFill>
                  <a:srgbClr val="24292F"/>
                </a:solidFill>
                <a:effectLst/>
                <a:latin typeface="宋体" panose="02010600030101010101" pitchFamily="2" charset="-122"/>
                <a:ea typeface="宋体" panose="02010600030101010101" pitchFamily="2" charset="-122"/>
              </a:rPr>
              <a:t>vmalloc</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空间，</a:t>
            </a:r>
            <a:r>
              <a:rPr lang="en-US" altLang="zh-CN" b="0" i="0" dirty="0" err="1">
                <a:solidFill>
                  <a:srgbClr val="24292F"/>
                </a:solidFill>
                <a:effectLst/>
                <a:latin typeface="宋体" panose="02010600030101010101" pitchFamily="2" charset="-122"/>
                <a:ea typeface="宋体" panose="02010600030101010101" pitchFamily="2" charset="-122"/>
              </a:rPr>
              <a:t>vmalloc</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是用于分配连续的虚拟内存区域，但不保证物理内存也是连续的。</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ioremap_huge_init</a:t>
            </a:r>
            <a:r>
              <a:rPr lang="en-US" altLang="zh-CN" b="0" i="0" dirty="0">
                <a:solidFill>
                  <a:srgbClr val="24292F"/>
                </a:solidFill>
                <a:effectLst/>
                <a:latin typeface="宋体" panose="02010600030101010101" pitchFamily="2" charset="-122"/>
                <a:ea typeface="宋体" panose="02010600030101010101" pitchFamily="2" charset="-122"/>
              </a:rPr>
              <a:t>() - </a:t>
            </a:r>
            <a:r>
              <a:rPr lang="zh-CN" altLang="en-US" b="0" i="0" dirty="0">
                <a:solidFill>
                  <a:srgbClr val="24292F"/>
                </a:solidFill>
                <a:effectLst/>
                <a:latin typeface="宋体" panose="02010600030101010101" pitchFamily="2" charset="-122"/>
                <a:ea typeface="宋体" panose="02010600030101010101" pitchFamily="2" charset="-122"/>
              </a:rPr>
              <a:t>如果支持，初始化映射大型 </a:t>
            </a:r>
            <a:r>
              <a:rPr lang="en-US" altLang="zh-CN" b="0" i="0" dirty="0">
                <a:solidFill>
                  <a:srgbClr val="24292F"/>
                </a:solidFill>
                <a:effectLst/>
                <a:latin typeface="宋体" panose="02010600030101010101" pitchFamily="2" charset="-122"/>
                <a:ea typeface="宋体" panose="02010600030101010101" pitchFamily="2" charset="-122"/>
              </a:rPr>
              <a:t>I/O </a:t>
            </a:r>
            <a:r>
              <a:rPr lang="zh-CN" altLang="en-US" b="0" i="0" dirty="0">
                <a:solidFill>
                  <a:srgbClr val="24292F"/>
                </a:solidFill>
                <a:effectLst/>
                <a:latin typeface="宋体" panose="02010600030101010101" pitchFamily="2" charset="-122"/>
                <a:ea typeface="宋体" panose="02010600030101010101" pitchFamily="2" charset="-122"/>
              </a:rPr>
              <a:t>内存区域的功能。</a:t>
            </a:r>
            <a:endParaRPr lang="zh-CN" altLang="en-US" b="0" i="0" dirty="0">
              <a:solidFill>
                <a:srgbClr val="24292F"/>
              </a:solidFill>
              <a:effectLst/>
              <a:latin typeface="宋体" panose="02010600030101010101" pitchFamily="2" charset="-122"/>
              <a:ea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pci_iommu_alloc</a:t>
            </a:r>
            <a:r>
              <a:rPr lang="en-US" altLang="zh-CN" b="0" i="0" dirty="0">
                <a:solidFill>
                  <a:srgbClr val="24292F"/>
                </a:solidFill>
                <a:effectLst/>
                <a:latin typeface="宋体" panose="02010600030101010101" pitchFamily="2" charset="-122"/>
                <a:ea typeface="宋体" panose="02010600030101010101" pitchFamily="2" charset="-122"/>
              </a:rPr>
              <a:t>();</a:t>
            </a:r>
            <a:endParaRPr lang="en-US" altLang="zh-CN" b="0" i="0" dirty="0">
              <a:solidFill>
                <a:srgbClr val="24292F"/>
              </a:solidFill>
              <a:effectLst/>
              <a:latin typeface="宋体" panose="02010600030101010101" pitchFamily="2" charset="-122"/>
              <a:ea typeface="宋体" panose="02010600030101010101" pitchFamily="2" charset="-122"/>
            </a:endParaRPr>
          </a:p>
          <a:p>
            <a:pPr marL="457200" lvl="1" indent="0" algn="l">
              <a:buFont typeface="+mj-lt"/>
              <a:buNone/>
            </a:pPr>
            <a:r>
              <a:rPr lang="zh-CN" altLang="en-US" b="0" i="0" dirty="0">
                <a:solidFill>
                  <a:srgbClr val="24292F"/>
                </a:solidFill>
                <a:effectLst/>
                <a:latin typeface="宋体" panose="02010600030101010101" pitchFamily="2" charset="-122"/>
                <a:ea typeface="宋体" panose="02010600030101010101" pitchFamily="2" charset="-122"/>
              </a:rPr>
              <a:t>这个调用设置 </a:t>
            </a:r>
            <a:r>
              <a:rPr lang="en-US" altLang="zh-CN" b="0" i="0" dirty="0">
                <a:solidFill>
                  <a:srgbClr val="24292F"/>
                </a:solidFill>
                <a:effectLst/>
                <a:latin typeface="宋体" panose="02010600030101010101" pitchFamily="2" charset="-122"/>
                <a:ea typeface="宋体" panose="02010600030101010101" pitchFamily="2" charset="-122"/>
              </a:rPr>
              <a:t>PCI I/O</a:t>
            </a:r>
            <a:r>
              <a:rPr lang="zh-CN" altLang="en-US" b="0" i="0" dirty="0">
                <a:solidFill>
                  <a:srgbClr val="24292F"/>
                </a:solidFill>
                <a:effectLst/>
                <a:latin typeface="宋体" panose="02010600030101010101" pitchFamily="2" charset="-122"/>
                <a:ea typeface="宋体" panose="02010600030101010101" pitchFamily="2" charset="-122"/>
              </a:rPr>
              <a:t>内存管理单元（</a:t>
            </a:r>
            <a:r>
              <a:rPr lang="en-US" altLang="zh-CN" b="0" i="0" dirty="0">
                <a:solidFill>
                  <a:srgbClr val="24292F"/>
                </a:solidFill>
                <a:effectLst/>
                <a:latin typeface="宋体" panose="02010600030101010101" pitchFamily="2" charset="-122"/>
                <a:ea typeface="宋体" panose="02010600030101010101" pitchFamily="2" charset="-122"/>
              </a:rPr>
              <a:t>IOMMU</a:t>
            </a:r>
            <a:r>
              <a:rPr lang="zh-CN" altLang="en-US" b="0" i="0" dirty="0">
                <a:solidFill>
                  <a:srgbClr val="24292F"/>
                </a:solidFill>
                <a:effectLst/>
                <a:latin typeface="宋体" panose="02010600030101010101" pitchFamily="2" charset="-122"/>
                <a:ea typeface="宋体" panose="02010600030101010101" pitchFamily="2" charset="-122"/>
              </a:rPr>
              <a:t>）。</a:t>
            </a:r>
            <a:r>
              <a:rPr lang="en-US" altLang="zh-CN" b="0" i="0" dirty="0">
                <a:solidFill>
                  <a:srgbClr val="24292F"/>
                </a:solidFill>
                <a:effectLst/>
                <a:latin typeface="宋体" panose="02010600030101010101" pitchFamily="2" charset="-122"/>
                <a:ea typeface="宋体" panose="02010600030101010101" pitchFamily="2" charset="-122"/>
              </a:rPr>
              <a:t>IOMMU</a:t>
            </a:r>
            <a:r>
              <a:rPr lang="zh-CN" altLang="en-US" b="0" i="0" dirty="0">
                <a:solidFill>
                  <a:srgbClr val="24292F"/>
                </a:solidFill>
                <a:effectLst/>
                <a:latin typeface="宋体" panose="02010600030101010101" pitchFamily="2" charset="-122"/>
                <a:ea typeface="宋体" panose="02010600030101010101" pitchFamily="2" charset="-122"/>
              </a:rPr>
              <a:t>是类似于内存管理单元（</a:t>
            </a:r>
            <a:r>
              <a:rPr lang="en-US" altLang="zh-CN" b="0" i="0" dirty="0">
                <a:solidFill>
                  <a:srgbClr val="24292F"/>
                </a:solidFill>
                <a:effectLst/>
                <a:latin typeface="宋体" panose="02010600030101010101" pitchFamily="2" charset="-122"/>
                <a:ea typeface="宋体" panose="02010600030101010101" pitchFamily="2" charset="-122"/>
              </a:rPr>
              <a:t>MMU</a:t>
            </a:r>
            <a:r>
              <a:rPr lang="zh-CN" altLang="en-US" b="0" i="0" dirty="0">
                <a:solidFill>
                  <a:srgbClr val="24292F"/>
                </a:solidFill>
                <a:effectLst/>
                <a:latin typeface="宋体" panose="02010600030101010101" pitchFamily="2" charset="-122"/>
                <a:ea typeface="宋体" panose="02010600030101010101" pitchFamily="2" charset="-122"/>
              </a:rPr>
              <a:t>）的设备，目的是为</a:t>
            </a:r>
            <a:r>
              <a:rPr lang="en-US" altLang="zh-CN" b="0" i="0" dirty="0">
                <a:solidFill>
                  <a:srgbClr val="24292F"/>
                </a:solidFill>
                <a:effectLst/>
                <a:latin typeface="宋体" panose="02010600030101010101" pitchFamily="2" charset="-122"/>
                <a:ea typeface="宋体" panose="02010600030101010101" pitchFamily="2" charset="-122"/>
              </a:rPr>
              <a:t>I/O</a:t>
            </a:r>
            <a:r>
              <a:rPr lang="zh-CN" altLang="en-US" b="0" i="0" dirty="0">
                <a:solidFill>
                  <a:srgbClr val="24292F"/>
                </a:solidFill>
                <a:effectLst/>
                <a:latin typeface="宋体" panose="02010600030101010101" pitchFamily="2" charset="-122"/>
                <a:ea typeface="宋体" panose="02010600030101010101" pitchFamily="2" charset="-122"/>
              </a:rPr>
              <a:t>设备支持内存虚拟化，可以让它们使用虚拟地址来访问物理内存。</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注释掉的</a:t>
            </a:r>
            <a:r>
              <a:rPr lang="en-US" altLang="zh-CN" b="0" i="0" dirty="0" err="1">
                <a:solidFill>
                  <a:srgbClr val="24292F"/>
                </a:solidFill>
                <a:effectLst/>
                <a:latin typeface="宋体" panose="02010600030101010101" pitchFamily="2" charset="-122"/>
                <a:ea typeface="宋体" panose="02010600030101010101" pitchFamily="2" charset="-122"/>
              </a:rPr>
              <a:t>clear_bss</a:t>
            </a:r>
            <a:r>
              <a:rPr lang="en-US" altLang="zh-CN" b="0" i="0" dirty="0">
                <a:solidFill>
                  <a:srgbClr val="24292F"/>
                </a:solidFill>
                <a:effectLst/>
                <a:latin typeface="宋体" panose="02010600030101010101" pitchFamily="2" charset="-122"/>
                <a:ea typeface="宋体" panose="02010600030101010101" pitchFamily="2" charset="-122"/>
              </a:rPr>
              <a:t>()</a:t>
            </a:r>
            <a:r>
              <a:rPr lang="zh-CN" altLang="en-US" b="0" i="0" dirty="0">
                <a:solidFill>
                  <a:srgbClr val="24292F"/>
                </a:solidFill>
                <a:effectLst/>
                <a:latin typeface="宋体" panose="02010600030101010101" pitchFamily="2" charset="-122"/>
                <a:ea typeface="宋体" panose="02010600030101010101" pitchFamily="2" charset="-122"/>
              </a:rPr>
              <a:t>调用</a:t>
            </a:r>
            <a:endParaRPr lang="zh-CN" altLang="en-US" b="0" i="0" dirty="0">
              <a:solidFill>
                <a:srgbClr val="24292F"/>
              </a:solidFill>
              <a:effectLst/>
              <a:latin typeface="宋体" panose="02010600030101010101" pitchFamily="2" charset="-122"/>
              <a:ea typeface="宋体" panose="02010600030101010101" pitchFamily="2" charset="-122"/>
            </a:endParaRPr>
          </a:p>
          <a:p>
            <a:pPr marL="457200" lvl="1" indent="0" algn="l">
              <a:buFont typeface="+mj-lt"/>
              <a:buNone/>
            </a:pPr>
            <a:r>
              <a:rPr lang="zh-CN" altLang="en-US" b="0" i="0" dirty="0">
                <a:solidFill>
                  <a:srgbClr val="24292F"/>
                </a:solidFill>
                <a:effectLst/>
                <a:latin typeface="宋体" panose="02010600030101010101" pitchFamily="2" charset="-122"/>
                <a:ea typeface="宋体" panose="02010600030101010101" pitchFamily="2" charset="-122"/>
              </a:rPr>
              <a:t>这部分进行了注释，通常 </a:t>
            </a:r>
            <a:r>
              <a:rPr lang="en-US" altLang="zh-CN" b="0" i="0" dirty="0" err="1">
                <a:solidFill>
                  <a:srgbClr val="24292F"/>
                </a:solidFill>
                <a:effectLst/>
                <a:latin typeface="宋体" panose="02010600030101010101" pitchFamily="2" charset="-122"/>
                <a:ea typeface="宋体" panose="02010600030101010101" pitchFamily="2" charset="-122"/>
              </a:rPr>
              <a:t>clear_bss</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函数负责清空</a:t>
            </a:r>
            <a:r>
              <a:rPr lang="en-US" altLang="zh-CN" b="0" i="0" dirty="0">
                <a:solidFill>
                  <a:srgbClr val="24292F"/>
                </a:solidFill>
                <a:effectLst/>
                <a:latin typeface="宋体" panose="02010600030101010101" pitchFamily="2" charset="-122"/>
                <a:ea typeface="宋体" panose="02010600030101010101" pitchFamily="2" charset="-122"/>
              </a:rPr>
              <a:t>BSS</a:t>
            </a:r>
            <a:r>
              <a:rPr lang="zh-CN" altLang="en-US" b="0" i="0" dirty="0">
                <a:solidFill>
                  <a:srgbClr val="24292F"/>
                </a:solidFill>
                <a:effectLst/>
                <a:latin typeface="宋体" panose="02010600030101010101" pitchFamily="2" charset="-122"/>
                <a:ea typeface="宋体" panose="02010600030101010101" pitchFamily="2" charset="-122"/>
              </a:rPr>
              <a:t>段（未初始化的数据）。</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register_page_bootmem_info</a:t>
            </a:r>
            <a:r>
              <a:rPr lang="en-US" altLang="zh-CN" b="0" i="0" dirty="0">
                <a:solidFill>
                  <a:srgbClr val="24292F"/>
                </a:solidFill>
                <a:effectLst/>
                <a:latin typeface="宋体" panose="02010600030101010101" pitchFamily="2" charset="-122"/>
                <a:ea typeface="宋体" panose="02010600030101010101" pitchFamily="2" charset="-122"/>
              </a:rPr>
              <a:t>();</a:t>
            </a:r>
            <a:endParaRPr lang="en-US" altLang="zh-CN" b="0" i="0" dirty="0">
              <a:solidFill>
                <a:srgbClr val="24292F"/>
              </a:solidFill>
              <a:effectLst/>
              <a:latin typeface="宋体" panose="02010600030101010101" pitchFamily="2" charset="-122"/>
              <a:ea typeface="宋体" panose="02010600030101010101" pitchFamily="2" charset="-122"/>
            </a:endParaRPr>
          </a:p>
          <a:p>
            <a:pPr marL="457200" lvl="1" indent="0" algn="l">
              <a:buFont typeface="+mj-lt"/>
              <a:buNone/>
            </a:pPr>
            <a:r>
              <a:rPr lang="zh-CN" altLang="en-US" b="0" i="0" dirty="0">
                <a:solidFill>
                  <a:srgbClr val="24292F"/>
                </a:solidFill>
                <a:effectLst/>
                <a:latin typeface="宋体" panose="02010600030101010101" pitchFamily="2" charset="-122"/>
                <a:ea typeface="宋体" panose="02010600030101010101" pitchFamily="2" charset="-122"/>
              </a:rPr>
              <a:t>这个函数用于注册页面信息，以便可以在引导期间使用 </a:t>
            </a:r>
            <a:r>
              <a:rPr lang="en-US" altLang="zh-CN" b="0" i="0" dirty="0" err="1">
                <a:solidFill>
                  <a:srgbClr val="24292F"/>
                </a:solidFill>
                <a:effectLst/>
                <a:latin typeface="宋体" panose="02010600030101010101" pitchFamily="2" charset="-122"/>
                <a:ea typeface="宋体" panose="02010600030101010101" pitchFamily="2" charset="-122"/>
              </a:rPr>
              <a:t>bootmem</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分配器进行内存分配。</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free_all_bootmem</a:t>
            </a:r>
            <a:r>
              <a:rPr lang="en-US" altLang="zh-CN" b="0" i="0" dirty="0">
                <a:solidFill>
                  <a:srgbClr val="24292F"/>
                </a:solidFill>
                <a:effectLst/>
                <a:latin typeface="宋体" panose="02010600030101010101" pitchFamily="2" charset="-122"/>
                <a:ea typeface="宋体" panose="02010600030101010101" pitchFamily="2" charset="-122"/>
              </a:rPr>
              <a:t>();</a:t>
            </a:r>
            <a:endParaRPr lang="en-US" altLang="zh-CN" b="0" i="0" dirty="0">
              <a:solidFill>
                <a:srgbClr val="24292F"/>
              </a:solidFill>
              <a:effectLst/>
              <a:latin typeface="宋体" panose="02010600030101010101" pitchFamily="2" charset="-122"/>
              <a:ea typeface="宋体" panose="02010600030101010101" pitchFamily="2" charset="-122"/>
            </a:endParaRPr>
          </a:p>
          <a:p>
            <a:pPr marL="457200" lvl="1" indent="0" algn="l">
              <a:buFont typeface="+mj-lt"/>
              <a:buNone/>
            </a:pPr>
            <a:r>
              <a:rPr lang="zh-CN" altLang="en-US" b="0" i="0" dirty="0">
                <a:solidFill>
                  <a:srgbClr val="24292F"/>
                </a:solidFill>
                <a:effectLst/>
                <a:latin typeface="宋体" panose="02010600030101010101" pitchFamily="2" charset="-122"/>
                <a:ea typeface="宋体" panose="02010600030101010101" pitchFamily="2" charset="-122"/>
              </a:rPr>
              <a:t>释放引导期间分配器（</a:t>
            </a:r>
            <a:r>
              <a:rPr lang="en-US" altLang="zh-CN" b="0" i="0" dirty="0" err="1">
                <a:solidFill>
                  <a:srgbClr val="24292F"/>
                </a:solidFill>
                <a:effectLst/>
                <a:latin typeface="宋体" panose="02010600030101010101" pitchFamily="2" charset="-122"/>
                <a:ea typeface="宋体" panose="02010600030101010101" pitchFamily="2" charset="-122"/>
              </a:rPr>
              <a:t>bootmem</a:t>
            </a:r>
            <a:r>
              <a:rPr lang="zh-CN" altLang="en-US" b="0" i="0" dirty="0">
                <a:solidFill>
                  <a:srgbClr val="24292F"/>
                </a:solidFill>
                <a:effectLst/>
                <a:latin typeface="宋体" panose="02010600030101010101" pitchFamily="2" charset="-122"/>
                <a:ea typeface="宋体" panose="02010600030101010101" pitchFamily="2" charset="-122"/>
              </a:rPr>
              <a:t>）使用过的所有内存，所释放的内存将被添加到空闲内存列表中，用于将来的分配请求。</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after_bootmem</a:t>
            </a:r>
            <a:r>
              <a:rPr lang="en-US" altLang="zh-CN" b="0" i="0" dirty="0">
                <a:solidFill>
                  <a:srgbClr val="24292F"/>
                </a:solidFill>
                <a:effectLst/>
                <a:latin typeface="宋体" panose="02010600030101010101" pitchFamily="2" charset="-122"/>
                <a:ea typeface="宋体" panose="02010600030101010101" pitchFamily="2" charset="-122"/>
              </a:rPr>
              <a:t> = 1;</a:t>
            </a:r>
            <a:endParaRPr lang="en-US" altLang="zh-CN" b="0" i="0" dirty="0">
              <a:solidFill>
                <a:srgbClr val="24292F"/>
              </a:solidFill>
              <a:effectLst/>
              <a:latin typeface="宋体" panose="02010600030101010101" pitchFamily="2" charset="-122"/>
              <a:ea typeface="宋体" panose="02010600030101010101" pitchFamily="2" charset="-122"/>
            </a:endParaRPr>
          </a:p>
          <a:p>
            <a:pPr marL="457200" lvl="1" indent="0" algn="l">
              <a:buFont typeface="+mj-lt"/>
              <a:buNone/>
            </a:pPr>
            <a:r>
              <a:rPr lang="zh-CN" altLang="en-US" b="0" i="0" dirty="0">
                <a:solidFill>
                  <a:srgbClr val="24292F"/>
                </a:solidFill>
                <a:effectLst/>
                <a:latin typeface="宋体" panose="02010600030101010101" pitchFamily="2" charset="-122"/>
                <a:ea typeface="宋体" panose="02010600030101010101" pitchFamily="2" charset="-122"/>
              </a:rPr>
              <a:t>设置一个标记或变量来指示 </a:t>
            </a:r>
            <a:r>
              <a:rPr lang="en-US" altLang="zh-CN" b="0" i="0" dirty="0" err="1">
                <a:solidFill>
                  <a:srgbClr val="24292F"/>
                </a:solidFill>
                <a:effectLst/>
                <a:latin typeface="宋体" panose="02010600030101010101" pitchFamily="2" charset="-122"/>
                <a:ea typeface="宋体" panose="02010600030101010101" pitchFamily="2" charset="-122"/>
              </a:rPr>
              <a:t>bootmem</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分配器已不再使用。这意味着系统已经完成了引导期间的内存设置阶段，并且内存分配将转移到正常的分配器，如伙伴系统（</a:t>
            </a:r>
            <a:r>
              <a:rPr lang="en-US" altLang="zh-CN" b="0" i="0" dirty="0">
                <a:solidFill>
                  <a:srgbClr val="24292F"/>
                </a:solidFill>
                <a:effectLst/>
                <a:latin typeface="宋体" panose="02010600030101010101" pitchFamily="2" charset="-122"/>
                <a:ea typeface="宋体" panose="02010600030101010101" pitchFamily="2" charset="-122"/>
              </a:rPr>
              <a:t>buddy system</a:t>
            </a:r>
            <a:r>
              <a:rPr lang="zh-CN" altLang="en-US" b="0" i="0" dirty="0">
                <a:solidFill>
                  <a:srgbClr val="24292F"/>
                </a:solidFill>
                <a:effectLst/>
                <a:latin typeface="宋体" panose="02010600030101010101" pitchFamily="2" charset="-122"/>
                <a:ea typeface="宋体" panose="02010600030101010101" pitchFamily="2" charset="-122"/>
              </a:rPr>
              <a:t>）或</a:t>
            </a:r>
            <a:r>
              <a:rPr lang="en-US" altLang="zh-CN" b="0" i="0" dirty="0">
                <a:solidFill>
                  <a:srgbClr val="24292F"/>
                </a:solidFill>
                <a:effectLst/>
                <a:latin typeface="宋体" panose="02010600030101010101" pitchFamily="2" charset="-122"/>
                <a:ea typeface="宋体" panose="02010600030101010101" pitchFamily="2" charset="-122"/>
              </a:rPr>
              <a:t>slab</a:t>
            </a:r>
            <a:r>
              <a:rPr lang="zh-CN" altLang="en-US" b="0" i="0" dirty="0">
                <a:solidFill>
                  <a:srgbClr val="24292F"/>
                </a:solidFill>
                <a:effectLst/>
                <a:latin typeface="宋体" panose="02010600030101010101" pitchFamily="2" charset="-122"/>
                <a:ea typeface="宋体" panose="02010600030101010101" pitchFamily="2" charset="-122"/>
              </a:rPr>
              <a:t>分配器。</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kclist_add</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调用</a:t>
            </a:r>
            <a:endParaRPr lang="zh-CN" altLang="en-US" b="0" i="0" dirty="0">
              <a:solidFill>
                <a:srgbClr val="24292F"/>
              </a:solidFill>
              <a:effectLst/>
              <a:latin typeface="宋体" panose="02010600030101010101" pitchFamily="2" charset="-122"/>
              <a:ea typeface="宋体" panose="02010600030101010101" pitchFamily="2" charset="-122"/>
            </a:endParaRPr>
          </a:p>
          <a:p>
            <a:pPr marL="457200" lvl="1" indent="0" algn="l">
              <a:buFont typeface="+mj-lt"/>
              <a:buNone/>
            </a:pPr>
            <a:r>
              <a:rPr lang="zh-CN" altLang="en-US" b="0" i="0" dirty="0">
                <a:solidFill>
                  <a:srgbClr val="24292F"/>
                </a:solidFill>
                <a:effectLst/>
                <a:latin typeface="宋体" panose="02010600030101010101" pitchFamily="2" charset="-122"/>
                <a:ea typeface="宋体" panose="02010600030101010101" pitchFamily="2" charset="-122"/>
              </a:rPr>
              <a:t>这个调用添加一个内核核心区域到 </a:t>
            </a:r>
            <a:r>
              <a:rPr lang="en-US" altLang="zh-CN" b="0" i="0" dirty="0">
                <a:solidFill>
                  <a:srgbClr val="24292F"/>
                </a:solidFill>
                <a:effectLst/>
                <a:latin typeface="宋体" panose="02010600030101010101" pitchFamily="2" charset="-122"/>
                <a:ea typeface="宋体" panose="02010600030101010101" pitchFamily="2" charset="-122"/>
              </a:rPr>
              <a:t>/proc/</a:t>
            </a:r>
            <a:r>
              <a:rPr lang="en-US" altLang="zh-CN" b="0" i="0" dirty="0" err="1">
                <a:solidFill>
                  <a:srgbClr val="24292F"/>
                </a:solidFill>
                <a:effectLst/>
                <a:latin typeface="宋体" panose="02010600030101010101" pitchFamily="2" charset="-122"/>
                <a:ea typeface="宋体" panose="02010600030101010101" pitchFamily="2" charset="-122"/>
              </a:rPr>
              <a:t>kcore</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文件。</a:t>
            </a:r>
            <a:r>
              <a:rPr lang="en-US" altLang="zh-CN" b="0" i="0" dirty="0">
                <a:solidFill>
                  <a:srgbClr val="24292F"/>
                </a:solidFill>
                <a:effectLst/>
                <a:latin typeface="宋体" panose="02010600030101010101" pitchFamily="2" charset="-122"/>
                <a:ea typeface="宋体" panose="02010600030101010101" pitchFamily="2" charset="-122"/>
              </a:rPr>
              <a:t>/proc/</a:t>
            </a:r>
            <a:r>
              <a:rPr lang="en-US" altLang="zh-CN" b="0" i="0" dirty="0" err="1">
                <a:solidFill>
                  <a:srgbClr val="24292F"/>
                </a:solidFill>
                <a:effectLst/>
                <a:latin typeface="宋体" panose="02010600030101010101" pitchFamily="2" charset="-122"/>
                <a:ea typeface="宋体" panose="02010600030101010101" pitchFamily="2" charset="-122"/>
              </a:rPr>
              <a:t>kcore</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是一个伪文件，展示了整个物理内存的布局，它是可读取的内核虚拟内存映射。</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en-US" altLang="zh-CN" b="0" i="0" dirty="0" err="1">
                <a:solidFill>
                  <a:srgbClr val="24292F"/>
                </a:solidFill>
                <a:effectLst/>
                <a:latin typeface="宋体" panose="02010600030101010101" pitchFamily="2" charset="-122"/>
                <a:ea typeface="宋体" panose="02010600030101010101" pitchFamily="2" charset="-122"/>
              </a:rPr>
              <a:t>mem_init_print_info</a:t>
            </a:r>
            <a:r>
              <a:rPr lang="en-US" altLang="zh-CN" b="0" i="0" dirty="0">
                <a:solidFill>
                  <a:srgbClr val="24292F"/>
                </a:solidFill>
                <a:effectLst/>
                <a:latin typeface="宋体" panose="02010600030101010101" pitchFamily="2" charset="-122"/>
                <a:ea typeface="宋体" panose="02010600030101010101" pitchFamily="2" charset="-122"/>
              </a:rPr>
              <a:t>(NULL);</a:t>
            </a:r>
            <a:endParaRPr lang="en-US" altLang="zh-CN" b="0" i="0" dirty="0">
              <a:solidFill>
                <a:srgbClr val="24292F"/>
              </a:solidFill>
              <a:effectLst/>
              <a:latin typeface="宋体" panose="02010600030101010101" pitchFamily="2" charset="-122"/>
              <a:ea typeface="宋体" panose="02010600030101010101" pitchFamily="2" charset="-122"/>
            </a:endParaRPr>
          </a:p>
          <a:p>
            <a:pPr marL="457200" lvl="1" indent="0" algn="l">
              <a:buFont typeface="+mj-lt"/>
              <a:buNone/>
            </a:pPr>
            <a:r>
              <a:rPr lang="zh-CN" altLang="en-US" b="0" i="0" dirty="0">
                <a:solidFill>
                  <a:srgbClr val="24292F"/>
                </a:solidFill>
                <a:effectLst/>
                <a:latin typeface="宋体" panose="02010600030101010101" pitchFamily="2" charset="-122"/>
                <a:ea typeface="宋体" panose="02010600030101010101" pitchFamily="2" charset="-122"/>
              </a:rPr>
              <a:t>这个函数打印内存初始化的相关信息。传入 </a:t>
            </a:r>
            <a:r>
              <a:rPr lang="en-US" altLang="zh-CN" b="0" i="0" dirty="0">
                <a:solidFill>
                  <a:srgbClr val="24292F"/>
                </a:solidFill>
                <a:effectLst/>
                <a:latin typeface="宋体" panose="02010600030101010101" pitchFamily="2" charset="-122"/>
                <a:ea typeface="宋体" panose="02010600030101010101" pitchFamily="2" charset="-122"/>
              </a:rPr>
              <a:t>NULL </a:t>
            </a:r>
            <a:r>
              <a:rPr lang="zh-CN" altLang="en-US" b="0" i="0" dirty="0">
                <a:solidFill>
                  <a:srgbClr val="24292F"/>
                </a:solidFill>
                <a:effectLst/>
                <a:latin typeface="宋体" panose="02010600030101010101" pitchFamily="2" charset="-122"/>
                <a:ea typeface="宋体" panose="02010600030101010101" pitchFamily="2" charset="-122"/>
              </a:rPr>
              <a:t>表示使用默认设置，但这取决于实际的函数实现和其它传入的参数。</a:t>
            </a:r>
            <a:endParaRPr lang="en-US" altLang="zh-CN" b="0" i="0" dirty="0">
              <a:solidFill>
                <a:srgbClr val="24292F"/>
              </a:solidFill>
              <a:effectLst/>
              <a:latin typeface="宋体" panose="02010600030101010101" pitchFamily="2" charset="-122"/>
              <a:ea typeface="宋体" panose="02010600030101010101" pitchFamily="2" charset="-122"/>
            </a:endParaRPr>
          </a:p>
          <a:p>
            <a:r>
              <a:rPr lang="zh-CN" altLang="en-US" b="0" i="0" dirty="0">
                <a:solidFill>
                  <a:srgbClr val="24292F"/>
                </a:solidFill>
                <a:effectLst/>
                <a:latin typeface="宋体" panose="02010600030101010101" pitchFamily="2" charset="-122"/>
                <a:ea typeface="宋体" panose="02010600030101010101" pitchFamily="2" charset="-122"/>
              </a:rPr>
              <a:t>此外，这段代码是使用了 </a:t>
            </a:r>
            <a:r>
              <a:rPr lang="en-US" altLang="zh-CN" dirty="0">
                <a:latin typeface="宋体" panose="02010600030101010101" pitchFamily="2" charset="-122"/>
                <a:ea typeface="宋体" panose="02010600030101010101" pitchFamily="2" charset="-122"/>
              </a:rPr>
              <a:t>__</a:t>
            </a:r>
            <a:r>
              <a:rPr lang="en-US" altLang="zh-CN" dirty="0" err="1">
                <a:latin typeface="宋体" panose="02010600030101010101" pitchFamily="2" charset="-122"/>
                <a:ea typeface="宋体" panose="02010600030101010101" pitchFamily="2" charset="-122"/>
              </a:rPr>
              <a:t>init</a:t>
            </a:r>
            <a:r>
              <a:rPr lang="zh-CN" altLang="en-US" b="0" i="0" dirty="0">
                <a:solidFill>
                  <a:srgbClr val="24292F"/>
                </a:solidFill>
                <a:effectLst/>
                <a:latin typeface="宋体" panose="02010600030101010101" pitchFamily="2" charset="-122"/>
                <a:ea typeface="宋体" panose="02010600030101010101" pitchFamily="2" charset="-122"/>
              </a:rPr>
              <a:t> 宏，这是告诉内核这个函数只在引导时使用，在系统初始化完成后可以从内存中卸载以释放空间。</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latin typeface="宋体" panose="02010600030101010101" pitchFamily="2" charset="-122"/>
                <a:ea typeface="宋体" panose="02010600030101010101" pitchFamily="2" charset="-122"/>
              </a:rPr>
              <a:t>1.</a:t>
            </a:r>
            <a:r>
              <a:rPr lang="zh-CN" altLang="en-US" sz="1200" dirty="0">
                <a:latin typeface="宋体" panose="02010600030101010101" pitchFamily="2" charset="-122"/>
                <a:ea typeface="宋体" panose="02010600030101010101" pitchFamily="2" charset="-122"/>
              </a:rPr>
              <a:t>初始化</a:t>
            </a:r>
            <a:r>
              <a:rPr lang="en-US" altLang="zh-CN" sz="1200" dirty="0" err="1">
                <a:latin typeface="宋体" panose="02010600030101010101" pitchFamily="2" charset="-122"/>
                <a:ea typeface="宋体" panose="02010600030101010101" pitchFamily="2" charset="-122"/>
              </a:rPr>
              <a:t>kmem_cache</a:t>
            </a:r>
            <a:r>
              <a:rPr lang="en-US" altLang="zh-CN" sz="1200" dirty="0">
                <a:latin typeface="宋体" panose="02010600030101010101" pitchFamily="2" charset="-122"/>
                <a:ea typeface="宋体" panose="02010600030101010101" pitchFamily="2" charset="-122"/>
              </a:rPr>
              <a:t> </a:t>
            </a:r>
            <a:r>
              <a:rPr lang="zh-CN" altLang="en-US" sz="1200" dirty="0">
                <a:latin typeface="宋体" panose="02010600030101010101" pitchFamily="2" charset="-122"/>
                <a:ea typeface="宋体" panose="02010600030101010101" pitchFamily="2" charset="-122"/>
              </a:rPr>
              <a:t>缓存</a:t>
            </a:r>
            <a:r>
              <a:rPr lang="en-US" altLang="zh-CN" sz="1200" dirty="0">
                <a:latin typeface="宋体" panose="02010600030101010101" pitchFamily="2" charset="-122"/>
                <a:ea typeface="宋体" panose="02010600030101010101" pitchFamily="2" charset="-122"/>
              </a:rPr>
              <a:t>: </a:t>
            </a:r>
            <a:r>
              <a:rPr lang="zh-CN" altLang="en-US" sz="1200" dirty="0">
                <a:latin typeface="宋体" panose="02010600030101010101" pitchFamily="2" charset="-122"/>
                <a:ea typeface="宋体" panose="02010600030101010101" pitchFamily="2" charset="-122"/>
              </a:rPr>
              <a:t>它包含所有缓存的</a:t>
            </a:r>
            <a:r>
              <a:rPr lang="en-US" altLang="zh-CN" sz="1200" dirty="0">
                <a:latin typeface="宋体" panose="02010600030101010101" pitchFamily="2" charset="-122"/>
                <a:ea typeface="宋体" panose="02010600030101010101" pitchFamily="2" charset="-122"/>
              </a:rPr>
              <a:t>struct </a:t>
            </a:r>
            <a:r>
              <a:rPr lang="en-US" altLang="zh-CN" sz="1200" dirty="0" err="1">
                <a:latin typeface="宋体" panose="02010600030101010101" pitchFamily="2" charset="-122"/>
                <a:ea typeface="宋体" panose="02010600030101010101" pitchFamily="2" charset="-122"/>
              </a:rPr>
              <a:t>kmem_cache</a:t>
            </a:r>
            <a:r>
              <a:rPr lang="zh-CN" altLang="en-US" sz="1200" dirty="0">
                <a:latin typeface="宋体" panose="02010600030101010101" pitchFamily="2" charset="-122"/>
                <a:ea typeface="宋体" panose="02010600030101010101" pitchFamily="2" charset="-122"/>
              </a:rPr>
              <a:t>结构（除了</a:t>
            </a:r>
            <a:r>
              <a:rPr lang="en-US" altLang="zh-CN" sz="1200" dirty="0" err="1">
                <a:latin typeface="宋体" panose="02010600030101010101" pitchFamily="2" charset="-122"/>
                <a:ea typeface="宋体" panose="02010600030101010101" pitchFamily="2" charset="-122"/>
              </a:rPr>
              <a:t>kmem_cache</a:t>
            </a:r>
            <a:r>
              <a:rPr lang="zh-CN" altLang="en-US" sz="1200" dirty="0">
                <a:latin typeface="宋体" panose="02010600030101010101" pitchFamily="2" charset="-122"/>
                <a:ea typeface="宋体" panose="02010600030101010101" pitchFamily="2" charset="-122"/>
              </a:rPr>
              <a:t>本身）。</a:t>
            </a:r>
            <a:r>
              <a:rPr lang="en-US" altLang="zh-CN" sz="1200" dirty="0" err="1">
                <a:latin typeface="宋体" panose="02010600030101010101" pitchFamily="2" charset="-122"/>
                <a:ea typeface="宋体" panose="02010600030101010101" pitchFamily="2" charset="-122"/>
              </a:rPr>
              <a:t>kmem_cache</a:t>
            </a:r>
            <a:r>
              <a:rPr lang="en-US" altLang="zh-CN" sz="1200" dirty="0">
                <a:latin typeface="宋体" panose="02010600030101010101" pitchFamily="2" charset="-122"/>
                <a:ea typeface="宋体" panose="02010600030101010101" pitchFamily="2" charset="-122"/>
              </a:rPr>
              <a:t> </a:t>
            </a:r>
            <a:r>
              <a:rPr lang="zh-CN" altLang="en-US" sz="1200" dirty="0">
                <a:latin typeface="宋体" panose="02010600030101010101" pitchFamily="2" charset="-122"/>
                <a:ea typeface="宋体" panose="02010600030101010101" pitchFamily="2" charset="-122"/>
              </a:rPr>
              <a:t>本身就是一个缓存，用于分配其他</a:t>
            </a:r>
            <a:r>
              <a:rPr lang="en-US" altLang="zh-CN" sz="1200" dirty="0" err="1">
                <a:latin typeface="宋体" panose="02010600030101010101" pitchFamily="2" charset="-122"/>
                <a:ea typeface="宋体" panose="02010600030101010101" pitchFamily="2" charset="-122"/>
              </a:rPr>
              <a:t>kmem_cache</a:t>
            </a:r>
            <a:r>
              <a:rPr lang="zh-CN" altLang="en-US" sz="1200" dirty="0">
                <a:latin typeface="宋体" panose="02010600030101010101" pitchFamily="2" charset="-122"/>
                <a:ea typeface="宋体" panose="02010600030101010101" pitchFamily="2" charset="-122"/>
              </a:rPr>
              <a:t>结构的内存。</a:t>
            </a:r>
            <a:endParaRPr lang="en-US" altLang="zh-CN" sz="1200" dirty="0">
              <a:latin typeface="宋体" panose="02010600030101010101" pitchFamily="2" charset="-122"/>
              <a:ea typeface="宋体" panose="02010600030101010101" pitchFamily="2" charset="-122"/>
            </a:endParaRPr>
          </a:p>
          <a:p>
            <a:r>
              <a:rPr lang="en-US" altLang="zh-CN" sz="1200" dirty="0">
                <a:latin typeface="宋体" panose="02010600030101010101" pitchFamily="2" charset="-122"/>
                <a:ea typeface="宋体" panose="02010600030101010101" pitchFamily="2" charset="-122"/>
              </a:rPr>
              <a:t>2.</a:t>
            </a:r>
            <a:r>
              <a:rPr lang="zh-CN" altLang="en-US" sz="1200" dirty="0">
                <a:latin typeface="宋体" panose="02010600030101010101" pitchFamily="2" charset="-122"/>
                <a:ea typeface="宋体" panose="02010600030101010101" pitchFamily="2" charset="-122"/>
              </a:rPr>
              <a:t>创建第一个</a:t>
            </a:r>
            <a:r>
              <a:rPr lang="en-US" altLang="zh-CN" sz="1200" dirty="0" err="1">
                <a:latin typeface="宋体" panose="02010600030101010101" pitchFamily="2" charset="-122"/>
                <a:ea typeface="宋体" panose="02010600030101010101" pitchFamily="2" charset="-122"/>
              </a:rPr>
              <a:t>kmalloc</a:t>
            </a:r>
            <a:r>
              <a:rPr lang="zh-CN" altLang="en-US" sz="1200" dirty="0">
                <a:latin typeface="宋体" panose="02010600030101010101" pitchFamily="2" charset="-122"/>
                <a:ea typeface="宋体" panose="02010600030101010101" pitchFamily="2" charset="-122"/>
              </a:rPr>
              <a:t>缓存：用于分配最小的内存块，包含其它</a:t>
            </a:r>
            <a:r>
              <a:rPr lang="en-US" altLang="zh-CN" sz="1200" dirty="0" err="1">
                <a:latin typeface="宋体" panose="02010600030101010101" pitchFamily="2" charset="-122"/>
                <a:ea typeface="宋体" panose="02010600030101010101" pitchFamily="2" charset="-122"/>
              </a:rPr>
              <a:t>kmalloc</a:t>
            </a:r>
            <a:r>
              <a:rPr lang="zh-CN" altLang="en-US" sz="1200" dirty="0">
                <a:latin typeface="宋体" panose="02010600030101010101" pitchFamily="2" charset="-122"/>
                <a:ea typeface="宋体" panose="02010600030101010101" pitchFamily="2" charset="-122"/>
              </a:rPr>
              <a:t>缓存所需的描述符。</a:t>
            </a:r>
            <a:endParaRPr lang="zh-CN" altLang="en-US" sz="1200" dirty="0">
              <a:latin typeface="宋体" panose="02010600030101010101" pitchFamily="2" charset="-122"/>
              <a:ea typeface="宋体" panose="02010600030101010101" pitchFamily="2" charset="-122"/>
            </a:endParaRPr>
          </a:p>
          <a:p>
            <a:r>
              <a:rPr lang="en-US" altLang="zh-CN" sz="1200" dirty="0">
                <a:latin typeface="宋体" panose="02010600030101010101" pitchFamily="2" charset="-122"/>
                <a:ea typeface="宋体" panose="02010600030101010101" pitchFamily="2" charset="-122"/>
              </a:rPr>
              <a:t>3.</a:t>
            </a:r>
            <a:r>
              <a:rPr lang="zh-CN" altLang="en-US" sz="1200" dirty="0">
                <a:latin typeface="宋体" panose="02010600030101010101" pitchFamily="2" charset="-122"/>
                <a:ea typeface="宋体" panose="02010600030101010101" pitchFamily="2" charset="-122"/>
              </a:rPr>
              <a:t>创建其他</a:t>
            </a:r>
            <a:r>
              <a:rPr lang="en-US" altLang="zh-CN" sz="1200" dirty="0" err="1">
                <a:latin typeface="宋体" panose="02010600030101010101" pitchFamily="2" charset="-122"/>
                <a:ea typeface="宋体" panose="02010600030101010101" pitchFamily="2" charset="-122"/>
              </a:rPr>
              <a:t>kmalloc</a:t>
            </a:r>
            <a:r>
              <a:rPr lang="zh-CN" altLang="en-US" sz="1200" dirty="0">
                <a:latin typeface="宋体" panose="02010600030101010101" pitchFamily="2" charset="-122"/>
                <a:ea typeface="宋体" panose="02010600030101010101" pitchFamily="2" charset="-122"/>
              </a:rPr>
              <a:t>缓存：用于分配不同大小的内存对象。</a:t>
            </a:r>
            <a:endParaRPr lang="zh-CN" altLang="en-US" sz="1200" dirty="0">
              <a:latin typeface="宋体" panose="02010600030101010101" pitchFamily="2" charset="-122"/>
              <a:ea typeface="宋体" panose="02010600030101010101" pitchFamily="2" charset="-122"/>
            </a:endParaRPr>
          </a:p>
          <a:p>
            <a:r>
              <a:rPr lang="en-US" altLang="zh-CN" sz="1200" dirty="0">
                <a:latin typeface="宋体" panose="02010600030101010101" pitchFamily="2" charset="-122"/>
                <a:ea typeface="宋体" panose="02010600030101010101" pitchFamily="2" charset="-122"/>
              </a:rPr>
              <a:t>4.</a:t>
            </a:r>
            <a:r>
              <a:rPr lang="zh-CN" altLang="en-US" sz="1200" dirty="0">
                <a:latin typeface="宋体" panose="02010600030101010101" pitchFamily="2" charset="-122"/>
                <a:ea typeface="宋体" panose="02010600030101010101" pitchFamily="2" charset="-122"/>
              </a:rPr>
              <a:t>使用</a:t>
            </a:r>
            <a:r>
              <a:rPr lang="en-US" altLang="zh-CN" sz="1200" dirty="0" err="1">
                <a:latin typeface="宋体" panose="02010600030101010101" pitchFamily="2" charset="-122"/>
                <a:ea typeface="宋体" panose="02010600030101010101" pitchFamily="2" charset="-122"/>
              </a:rPr>
              <a:t>kmalloc</a:t>
            </a:r>
            <a:r>
              <a:rPr lang="zh-CN" altLang="en-US" sz="1200" dirty="0">
                <a:latin typeface="宋体" panose="02010600030101010101" pitchFamily="2" charset="-122"/>
                <a:ea typeface="宋体" panose="02010600030101010101" pitchFamily="2" charset="-122"/>
              </a:rPr>
              <a:t>分配的数组替换</a:t>
            </a:r>
            <a:r>
              <a:rPr lang="en-US" altLang="zh-CN" sz="1200" dirty="0">
                <a:latin typeface="宋体" panose="02010600030101010101" pitchFamily="2" charset="-122"/>
                <a:ea typeface="宋体" panose="02010600030101010101" pitchFamily="2" charset="-122"/>
              </a:rPr>
              <a:t>__</a:t>
            </a:r>
            <a:r>
              <a:rPr lang="en-US" altLang="zh-CN" sz="1200" dirty="0" err="1">
                <a:latin typeface="宋体" panose="02010600030101010101" pitchFamily="2" charset="-122"/>
                <a:ea typeface="宋体" panose="02010600030101010101" pitchFamily="2" charset="-122"/>
              </a:rPr>
              <a:t>init</a:t>
            </a:r>
            <a:r>
              <a:rPr lang="zh-CN" altLang="en-US" sz="1200" dirty="0">
                <a:latin typeface="宋体" panose="02010600030101010101" pitchFamily="2" charset="-122"/>
                <a:ea typeface="宋体" panose="02010600030101010101" pitchFamily="2" charset="-122"/>
              </a:rPr>
              <a:t>数据区域，用于</a:t>
            </a:r>
            <a:r>
              <a:rPr lang="en-US" altLang="zh-CN" sz="1200" dirty="0" err="1">
                <a:latin typeface="宋体" panose="02010600030101010101" pitchFamily="2" charset="-122"/>
                <a:ea typeface="宋体" panose="02010600030101010101" pitchFamily="2" charset="-122"/>
              </a:rPr>
              <a:t>kmem_cache</a:t>
            </a:r>
            <a:r>
              <a:rPr lang="zh-CN" altLang="en-US" sz="1200" dirty="0">
                <a:latin typeface="宋体" panose="02010600030101010101" pitchFamily="2" charset="-122"/>
                <a:ea typeface="宋体" panose="02010600030101010101" pitchFamily="2" charset="-122"/>
              </a:rPr>
              <a:t>和第一个</a:t>
            </a:r>
            <a:r>
              <a:rPr lang="en-US" altLang="zh-CN" sz="1200" dirty="0" err="1">
                <a:latin typeface="宋体" panose="02010600030101010101" pitchFamily="2" charset="-122"/>
                <a:ea typeface="宋体" panose="02010600030101010101" pitchFamily="2" charset="-122"/>
              </a:rPr>
              <a:t>kmalloc</a:t>
            </a:r>
            <a:r>
              <a:rPr lang="zh-CN" altLang="en-US" sz="1200" dirty="0">
                <a:latin typeface="宋体" panose="02010600030101010101" pitchFamily="2" charset="-122"/>
                <a:ea typeface="宋体" panose="02010600030101010101" pitchFamily="2" charset="-122"/>
              </a:rPr>
              <a:t>缓存的</a:t>
            </a:r>
            <a:r>
              <a:rPr lang="en-US" altLang="zh-CN" sz="1200" dirty="0">
                <a:latin typeface="宋体" panose="02010600030101010101" pitchFamily="2" charset="-122"/>
                <a:ea typeface="宋体" panose="02010600030101010101" pitchFamily="2" charset="-122"/>
              </a:rPr>
              <a:t>head</a:t>
            </a:r>
            <a:r>
              <a:rPr lang="zh-CN" altLang="en-US" sz="1200" dirty="0">
                <a:latin typeface="宋体" panose="02010600030101010101" pitchFamily="2" charset="-122"/>
                <a:ea typeface="宋体" panose="02010600030101010101" pitchFamily="2" charset="-122"/>
              </a:rPr>
              <a:t>数组。</a:t>
            </a:r>
            <a:endParaRPr lang="zh-CN" altLang="en-US" sz="1200" dirty="0">
              <a:latin typeface="宋体" panose="02010600030101010101" pitchFamily="2" charset="-122"/>
              <a:ea typeface="宋体" panose="02010600030101010101" pitchFamily="2" charset="-122"/>
            </a:endParaRPr>
          </a:p>
          <a:p>
            <a:r>
              <a:rPr lang="en-US" altLang="zh-CN" sz="1200" dirty="0">
                <a:latin typeface="宋体" panose="02010600030101010101" pitchFamily="2" charset="-122"/>
                <a:ea typeface="宋体" panose="02010600030101010101" pitchFamily="2" charset="-122"/>
              </a:rPr>
              <a:t>5.</a:t>
            </a:r>
            <a:r>
              <a:rPr lang="zh-CN" altLang="en-US" sz="1200" dirty="0">
                <a:latin typeface="宋体" panose="02010600030101010101" pitchFamily="2" charset="-122"/>
                <a:ea typeface="宋体" panose="02010600030101010101" pitchFamily="2" charset="-122"/>
              </a:rPr>
              <a:t>使用</a:t>
            </a:r>
            <a:r>
              <a:rPr lang="en-US" altLang="zh-CN" sz="1200" dirty="0" err="1">
                <a:latin typeface="宋体" panose="02010600030101010101" pitchFamily="2" charset="-122"/>
                <a:ea typeface="宋体" panose="02010600030101010101" pitchFamily="2" charset="-122"/>
              </a:rPr>
              <a:t>kmalloc</a:t>
            </a:r>
            <a:r>
              <a:rPr lang="zh-CN" altLang="en-US" sz="1200" dirty="0">
                <a:latin typeface="宋体" panose="02010600030101010101" pitchFamily="2" charset="-122"/>
                <a:ea typeface="宋体" panose="02010600030101010101" pitchFamily="2" charset="-122"/>
              </a:rPr>
              <a:t>分配的内存替换</a:t>
            </a:r>
            <a:r>
              <a:rPr lang="en-US" altLang="zh-CN" sz="1200" dirty="0" err="1">
                <a:latin typeface="宋体" panose="02010600030101010101" pitchFamily="2" charset="-122"/>
                <a:ea typeface="宋体" panose="02010600030101010101" pitchFamily="2" charset="-122"/>
              </a:rPr>
              <a:t>kmem_cache</a:t>
            </a:r>
            <a:r>
              <a:rPr lang="zh-CN" altLang="en-US" sz="1200" dirty="0">
                <a:latin typeface="宋体" panose="02010600030101010101" pitchFamily="2" charset="-122"/>
                <a:ea typeface="宋体" panose="02010600030101010101" pitchFamily="2" charset="-122"/>
              </a:rPr>
              <a:t>和其他缓存的</a:t>
            </a:r>
            <a:r>
              <a:rPr lang="en-US" altLang="zh-CN" sz="1200" dirty="0" err="1">
                <a:latin typeface="宋体" panose="02010600030101010101" pitchFamily="2" charset="-122"/>
                <a:ea typeface="宋体" panose="02010600030101010101" pitchFamily="2" charset="-122"/>
              </a:rPr>
              <a:t>kmem_cache_node</a:t>
            </a:r>
            <a:r>
              <a:rPr lang="zh-CN" altLang="en-US" sz="1200" dirty="0">
                <a:latin typeface="宋体" panose="02010600030101010101" pitchFamily="2" charset="-122"/>
                <a:ea typeface="宋体" panose="02010600030101010101" pitchFamily="2" charset="-122"/>
              </a:rPr>
              <a:t>的</a:t>
            </a:r>
            <a:r>
              <a:rPr lang="en-US" altLang="zh-CN" sz="1200" dirty="0">
                <a:latin typeface="宋体" panose="02010600030101010101" pitchFamily="2" charset="-122"/>
                <a:ea typeface="宋体" panose="02010600030101010101" pitchFamily="2" charset="-122"/>
              </a:rPr>
              <a:t>__</a:t>
            </a:r>
            <a:r>
              <a:rPr lang="en-US" altLang="zh-CN" sz="1200" dirty="0" err="1">
                <a:latin typeface="宋体" panose="02010600030101010101" pitchFamily="2" charset="-122"/>
                <a:ea typeface="宋体" panose="02010600030101010101" pitchFamily="2" charset="-122"/>
              </a:rPr>
              <a:t>init</a:t>
            </a:r>
            <a:r>
              <a:rPr lang="zh-CN" altLang="en-US" sz="1200" dirty="0">
                <a:latin typeface="宋体" panose="02010600030101010101" pitchFamily="2" charset="-122"/>
                <a:ea typeface="宋体" panose="02010600030101010101" pitchFamily="2" charset="-122"/>
              </a:rPr>
              <a:t>数据区域。</a:t>
            </a:r>
            <a:endParaRPr lang="zh-CN" altLang="en-US" sz="1200" dirty="0">
              <a:latin typeface="宋体" panose="02010600030101010101" pitchFamily="2" charset="-122"/>
              <a:ea typeface="宋体" panose="02010600030101010101" pitchFamily="2" charset="-122"/>
            </a:endParaRPr>
          </a:p>
          <a:p>
            <a:r>
              <a:rPr lang="en-US" altLang="zh-CN" sz="1200" dirty="0">
                <a:latin typeface="宋体" panose="02010600030101010101" pitchFamily="2" charset="-122"/>
                <a:ea typeface="宋体" panose="02010600030101010101" pitchFamily="2" charset="-122"/>
              </a:rPr>
              <a:t>6.</a:t>
            </a:r>
            <a:r>
              <a:rPr lang="zh-CN" altLang="en-US" sz="1200" dirty="0">
                <a:latin typeface="宋体" panose="02010600030101010101" pitchFamily="2" charset="-122"/>
                <a:ea typeface="宋体" panose="02010600030101010101" pitchFamily="2" charset="-122"/>
              </a:rPr>
              <a:t>最后将</a:t>
            </a:r>
            <a:r>
              <a:rPr lang="en-US" altLang="zh-CN" sz="1200" dirty="0" err="1">
                <a:latin typeface="宋体" panose="02010600030101010101" pitchFamily="2" charset="-122"/>
                <a:ea typeface="宋体" panose="02010600030101010101" pitchFamily="2" charset="-122"/>
              </a:rPr>
              <a:t>kmalloc</a:t>
            </a:r>
            <a:r>
              <a:rPr lang="zh-CN" altLang="en-US" sz="1200" dirty="0">
                <a:latin typeface="宋体" panose="02010600030101010101" pitchFamily="2" charset="-122"/>
                <a:ea typeface="宋体" panose="02010600030101010101" pitchFamily="2" charset="-122"/>
              </a:rPr>
              <a:t>缓存的</a:t>
            </a:r>
            <a:r>
              <a:rPr lang="en-US" altLang="zh-CN" sz="1200" dirty="0">
                <a:latin typeface="宋体" panose="02010600030101010101" pitchFamily="2" charset="-122"/>
                <a:ea typeface="宋体" panose="02010600030101010101" pitchFamily="2" charset="-122"/>
              </a:rPr>
              <a:t>head</a:t>
            </a:r>
            <a:r>
              <a:rPr lang="zh-CN" altLang="en-US" sz="1200" dirty="0">
                <a:latin typeface="宋体" panose="02010600030101010101" pitchFamily="2" charset="-122"/>
                <a:ea typeface="宋体" panose="02010600030101010101" pitchFamily="2" charset="-122"/>
              </a:rPr>
              <a:t>数组调整至最终大小。</a:t>
            </a:r>
            <a:endParaRPr lang="zh-CN" altLang="en-US" sz="1200" dirty="0">
              <a:latin typeface="宋体" panose="02010600030101010101" pitchFamily="2" charset="-122"/>
              <a:ea typeface="宋体" panose="02010600030101010101" pitchFamily="2" charset="-122"/>
            </a:endParaRPr>
          </a:p>
          <a:p>
            <a:pPr algn="l">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创建一个</a:t>
            </a:r>
            <a:r>
              <a:rPr lang="en-US" altLang="zh-CN" b="0" i="0" dirty="0" err="1">
                <a:solidFill>
                  <a:srgbClr val="24292F"/>
                </a:solidFill>
                <a:effectLst/>
                <a:latin typeface="宋体" panose="02010600030101010101" pitchFamily="2" charset="-122"/>
                <a:ea typeface="宋体" panose="02010600030101010101" pitchFamily="2" charset="-122"/>
              </a:rPr>
              <a:t>target_chunks</a:t>
            </a:r>
            <a:r>
              <a:rPr lang="zh-CN" altLang="en-US" b="0" i="0" dirty="0">
                <a:solidFill>
                  <a:srgbClr val="24292F"/>
                </a:solidFill>
                <a:effectLst/>
                <a:latin typeface="宋体" panose="02010600030101010101" pitchFamily="2" charset="-122"/>
                <a:ea typeface="宋体" panose="02010600030101010101" pitchFamily="2" charset="-122"/>
              </a:rPr>
              <a:t>数组，用于存储指向动态分配内存的</a:t>
            </a:r>
            <a:r>
              <a:rPr lang="en-US" altLang="zh-CN" b="0" i="0" dirty="0" err="1">
                <a:solidFill>
                  <a:srgbClr val="24292F"/>
                </a:solidFill>
                <a:effectLst/>
                <a:latin typeface="宋体" panose="02010600030101010101" pitchFamily="2" charset="-122"/>
                <a:ea typeface="宋体" panose="02010600030101010101" pitchFamily="2" charset="-122"/>
              </a:rPr>
              <a:t>pcpu_chunk</a:t>
            </a:r>
            <a:r>
              <a:rPr lang="zh-CN" altLang="en-US" b="0" i="0" dirty="0">
                <a:solidFill>
                  <a:srgbClr val="24292F"/>
                </a:solidFill>
                <a:effectLst/>
                <a:latin typeface="宋体" panose="02010600030101010101" pitchFamily="2" charset="-122"/>
                <a:ea typeface="宋体" panose="02010600030101010101" pitchFamily="2" charset="-122"/>
              </a:rPr>
              <a:t>结构的指针。</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遍历</a:t>
            </a:r>
            <a:r>
              <a:rPr lang="en-US" altLang="zh-CN" b="0" i="0" dirty="0" err="1">
                <a:solidFill>
                  <a:srgbClr val="24292F"/>
                </a:solidFill>
                <a:effectLst/>
                <a:latin typeface="宋体" panose="02010600030101010101" pitchFamily="2" charset="-122"/>
                <a:ea typeface="宋体" panose="02010600030101010101" pitchFamily="2" charset="-122"/>
              </a:rPr>
              <a:t>target_chunks</a:t>
            </a:r>
            <a:r>
              <a:rPr lang="zh-CN" altLang="en-US" b="0" i="0" dirty="0">
                <a:solidFill>
                  <a:srgbClr val="24292F"/>
                </a:solidFill>
                <a:effectLst/>
                <a:latin typeface="宋体" panose="02010600030101010101" pitchFamily="2" charset="-122"/>
                <a:ea typeface="宋体" panose="02010600030101010101" pitchFamily="2" charset="-122"/>
              </a:rPr>
              <a:t>数组中的每个</a:t>
            </a:r>
            <a:r>
              <a:rPr lang="en-US" altLang="zh-CN" b="0" i="0" dirty="0" err="1">
                <a:solidFill>
                  <a:srgbClr val="24292F"/>
                </a:solidFill>
                <a:effectLst/>
                <a:latin typeface="宋体" panose="02010600030101010101" pitchFamily="2" charset="-122"/>
                <a:ea typeface="宋体" panose="02010600030101010101" pitchFamily="2" charset="-122"/>
              </a:rPr>
              <a:t>pcpu_chunk</a:t>
            </a:r>
            <a:r>
              <a:rPr lang="zh-CN" altLang="en-US" b="0" i="0" dirty="0">
                <a:solidFill>
                  <a:srgbClr val="24292F"/>
                </a:solidFill>
                <a:effectLst/>
                <a:latin typeface="宋体" panose="02010600030101010101" pitchFamily="2" charset="-122"/>
                <a:ea typeface="宋体" panose="02010600030101010101" pitchFamily="2" charset="-122"/>
              </a:rPr>
              <a:t>结构。</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为</a:t>
            </a:r>
            <a:r>
              <a:rPr lang="en-US" altLang="zh-CN" b="0" i="0" dirty="0">
                <a:solidFill>
                  <a:srgbClr val="24292F"/>
                </a:solidFill>
                <a:effectLst/>
                <a:latin typeface="宋体" panose="02010600030101010101" pitchFamily="2" charset="-122"/>
                <a:ea typeface="宋体" panose="02010600030101010101" pitchFamily="2" charset="-122"/>
              </a:rPr>
              <a:t>map</a:t>
            </a:r>
            <a:r>
              <a:rPr lang="zh-CN" altLang="en-US" b="0" i="0" dirty="0">
                <a:solidFill>
                  <a:srgbClr val="24292F"/>
                </a:solidFill>
                <a:effectLst/>
                <a:latin typeface="宋体" panose="02010600030101010101" pitchFamily="2" charset="-122"/>
                <a:ea typeface="宋体" panose="02010600030101010101" pitchFamily="2" charset="-122"/>
              </a:rPr>
              <a:t>分配内存，该内存等于</a:t>
            </a:r>
            <a:r>
              <a:rPr lang="en-US" altLang="zh-CN" b="0" i="0" dirty="0">
                <a:solidFill>
                  <a:srgbClr val="24292F"/>
                </a:solidFill>
                <a:effectLst/>
                <a:latin typeface="宋体" panose="02010600030101010101" pitchFamily="2" charset="-122"/>
                <a:ea typeface="宋体" panose="02010600030101010101" pitchFamily="2" charset="-122"/>
              </a:rPr>
              <a:t>PERCPU_DYNAMIC_EARLY_SLOTS</a:t>
            </a:r>
            <a:r>
              <a:rPr lang="zh-CN" altLang="en-US" b="0" i="0" dirty="0">
                <a:solidFill>
                  <a:srgbClr val="24292F"/>
                </a:solidFill>
                <a:effectLst/>
                <a:latin typeface="宋体" panose="02010600030101010101" pitchFamily="2" charset="-122"/>
                <a:ea typeface="宋体" panose="02010600030101010101" pitchFamily="2" charset="-122"/>
              </a:rPr>
              <a:t>与</a:t>
            </a:r>
            <a:r>
              <a:rPr lang="en-US" altLang="zh-CN" b="0" i="0" dirty="0" err="1">
                <a:solidFill>
                  <a:srgbClr val="24292F"/>
                </a:solidFill>
                <a:effectLst/>
                <a:latin typeface="宋体" panose="02010600030101010101" pitchFamily="2" charset="-122"/>
                <a:ea typeface="宋体" panose="02010600030101010101" pitchFamily="2" charset="-122"/>
              </a:rPr>
              <a:t>sizeof</a:t>
            </a:r>
            <a:r>
              <a:rPr lang="en-US" altLang="zh-CN" b="0" i="0" dirty="0">
                <a:solidFill>
                  <a:srgbClr val="24292F"/>
                </a:solidFill>
                <a:effectLst/>
                <a:latin typeface="宋体" panose="02010600030101010101" pitchFamily="2" charset="-122"/>
                <a:ea typeface="宋体" panose="02010600030101010101" pitchFamily="2" charset="-122"/>
              </a:rPr>
              <a:t>(map[0])</a:t>
            </a:r>
            <a:r>
              <a:rPr lang="zh-CN" altLang="en-US" b="0" i="0" dirty="0">
                <a:solidFill>
                  <a:srgbClr val="24292F"/>
                </a:solidFill>
                <a:effectLst/>
                <a:latin typeface="宋体" panose="02010600030101010101" pitchFamily="2" charset="-122"/>
                <a:ea typeface="宋体" panose="02010600030101010101" pitchFamily="2" charset="-122"/>
              </a:rPr>
              <a:t>的乘积，然后检查是否分配成功。</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使用</a:t>
            </a:r>
            <a:r>
              <a:rPr lang="en-US" altLang="zh-CN" b="0" i="0" dirty="0" err="1">
                <a:solidFill>
                  <a:srgbClr val="24292F"/>
                </a:solidFill>
                <a:effectLst/>
                <a:latin typeface="宋体" panose="02010600030101010101" pitchFamily="2" charset="-122"/>
                <a:ea typeface="宋体" panose="02010600030101010101" pitchFamily="2" charset="-122"/>
              </a:rPr>
              <a:t>spin_lock_irqsave</a:t>
            </a:r>
            <a:r>
              <a:rPr lang="en-US" altLang="zh-CN" b="0" i="0" dirty="0">
                <a:solidFill>
                  <a:srgbClr val="24292F"/>
                </a:solidFill>
                <a:effectLst/>
                <a:latin typeface="宋体" panose="02010600030101010101" pitchFamily="2" charset="-122"/>
                <a:ea typeface="宋体" panose="02010600030101010101" pitchFamily="2" charset="-122"/>
              </a:rPr>
              <a:t>()</a:t>
            </a:r>
            <a:r>
              <a:rPr lang="zh-CN" altLang="en-US" b="0" i="0" dirty="0">
                <a:solidFill>
                  <a:srgbClr val="24292F"/>
                </a:solidFill>
                <a:effectLst/>
                <a:latin typeface="宋体" panose="02010600030101010101" pitchFamily="2" charset="-122"/>
                <a:ea typeface="宋体" panose="02010600030101010101" pitchFamily="2" charset="-122"/>
              </a:rPr>
              <a:t>获取</a:t>
            </a:r>
            <a:r>
              <a:rPr lang="en-US" altLang="zh-CN" b="0" i="0" dirty="0" err="1">
                <a:solidFill>
                  <a:srgbClr val="24292F"/>
                </a:solidFill>
                <a:effectLst/>
                <a:latin typeface="宋体" panose="02010600030101010101" pitchFamily="2" charset="-122"/>
                <a:ea typeface="宋体" panose="02010600030101010101" pitchFamily="2" charset="-122"/>
              </a:rPr>
              <a:t>pcpu_lock</a:t>
            </a:r>
            <a:r>
              <a:rPr lang="zh-CN" altLang="en-US" b="0" i="0" dirty="0">
                <a:solidFill>
                  <a:srgbClr val="24292F"/>
                </a:solidFill>
                <a:effectLst/>
                <a:latin typeface="宋体" panose="02010600030101010101" pitchFamily="2" charset="-122"/>
                <a:ea typeface="宋体" panose="02010600030101010101" pitchFamily="2" charset="-122"/>
              </a:rPr>
              <a:t>自旋锁并保存当前中断状态，以保护关键代码区域的并发访问。</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将当前</a:t>
            </a:r>
            <a:r>
              <a:rPr lang="en-US" altLang="zh-CN" b="0" i="0" dirty="0">
                <a:solidFill>
                  <a:srgbClr val="24292F"/>
                </a:solidFill>
                <a:effectLst/>
                <a:latin typeface="宋体" panose="02010600030101010101" pitchFamily="2" charset="-122"/>
                <a:ea typeface="宋体" panose="02010600030101010101" pitchFamily="2" charset="-122"/>
              </a:rPr>
              <a:t>chunk</a:t>
            </a:r>
            <a:r>
              <a:rPr lang="zh-CN" altLang="en-US" b="0" i="0" dirty="0">
                <a:solidFill>
                  <a:srgbClr val="24292F"/>
                </a:solidFill>
                <a:effectLst/>
                <a:latin typeface="宋体" panose="02010600030101010101" pitchFamily="2" charset="-122"/>
                <a:ea typeface="宋体" panose="02010600030101010101" pitchFamily="2" charset="-122"/>
              </a:rPr>
              <a:t>的</a:t>
            </a:r>
            <a:r>
              <a:rPr lang="en-US" altLang="zh-CN" b="0" i="0" dirty="0">
                <a:solidFill>
                  <a:srgbClr val="24292F"/>
                </a:solidFill>
                <a:effectLst/>
                <a:latin typeface="宋体" panose="02010600030101010101" pitchFamily="2" charset="-122"/>
                <a:ea typeface="宋体" panose="02010600030101010101" pitchFamily="2" charset="-122"/>
              </a:rPr>
              <a:t>map</a:t>
            </a:r>
            <a:r>
              <a:rPr lang="zh-CN" altLang="en-US" b="0" i="0" dirty="0">
                <a:solidFill>
                  <a:srgbClr val="24292F"/>
                </a:solidFill>
                <a:effectLst/>
                <a:latin typeface="宋体" panose="02010600030101010101" pitchFamily="2" charset="-122"/>
                <a:ea typeface="宋体" panose="02010600030101010101" pitchFamily="2" charset="-122"/>
              </a:rPr>
              <a:t>复制到新分配的</a:t>
            </a:r>
            <a:r>
              <a:rPr lang="en-US" altLang="zh-CN" b="0" i="0" dirty="0">
                <a:solidFill>
                  <a:srgbClr val="24292F"/>
                </a:solidFill>
                <a:effectLst/>
                <a:latin typeface="宋体" panose="02010600030101010101" pitchFamily="2" charset="-122"/>
                <a:ea typeface="宋体" panose="02010600030101010101" pitchFamily="2" charset="-122"/>
              </a:rPr>
              <a:t>map</a:t>
            </a:r>
            <a:r>
              <a:rPr lang="zh-CN" altLang="en-US" b="0" i="0" dirty="0">
                <a:solidFill>
                  <a:srgbClr val="24292F"/>
                </a:solidFill>
                <a:effectLst/>
                <a:latin typeface="宋体" panose="02010600030101010101" pitchFamily="2" charset="-122"/>
                <a:ea typeface="宋体" panose="02010600030101010101" pitchFamily="2" charset="-122"/>
              </a:rPr>
              <a:t>内存区域。</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更新当前</a:t>
            </a:r>
            <a:r>
              <a:rPr lang="en-US" altLang="zh-CN" b="0" i="0" dirty="0">
                <a:solidFill>
                  <a:srgbClr val="24292F"/>
                </a:solidFill>
                <a:effectLst/>
                <a:latin typeface="宋体" panose="02010600030101010101" pitchFamily="2" charset="-122"/>
                <a:ea typeface="宋体" panose="02010600030101010101" pitchFamily="2" charset="-122"/>
              </a:rPr>
              <a:t>chunk</a:t>
            </a:r>
            <a:r>
              <a:rPr lang="zh-CN" altLang="en-US" b="0" i="0" dirty="0">
                <a:solidFill>
                  <a:srgbClr val="24292F"/>
                </a:solidFill>
                <a:effectLst/>
                <a:latin typeface="宋体" panose="02010600030101010101" pitchFamily="2" charset="-122"/>
                <a:ea typeface="宋体" panose="02010600030101010101" pitchFamily="2" charset="-122"/>
              </a:rPr>
              <a:t>的</a:t>
            </a:r>
            <a:r>
              <a:rPr lang="en-US" altLang="zh-CN" b="0" i="0" dirty="0">
                <a:solidFill>
                  <a:srgbClr val="24292F"/>
                </a:solidFill>
                <a:effectLst/>
                <a:latin typeface="宋体" panose="02010600030101010101" pitchFamily="2" charset="-122"/>
                <a:ea typeface="宋体" panose="02010600030101010101" pitchFamily="2" charset="-122"/>
              </a:rPr>
              <a:t>map</a:t>
            </a:r>
            <a:r>
              <a:rPr lang="zh-CN" altLang="en-US" b="0" i="0" dirty="0">
                <a:solidFill>
                  <a:srgbClr val="24292F"/>
                </a:solidFill>
                <a:effectLst/>
                <a:latin typeface="宋体" panose="02010600030101010101" pitchFamily="2" charset="-122"/>
                <a:ea typeface="宋体" panose="02010600030101010101" pitchFamily="2" charset="-122"/>
              </a:rPr>
              <a:t>指针，使其指向新分配的内存区域。</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使用</a:t>
            </a:r>
            <a:r>
              <a:rPr lang="en-US" altLang="zh-CN" b="0" i="0" dirty="0" err="1">
                <a:solidFill>
                  <a:srgbClr val="24292F"/>
                </a:solidFill>
                <a:effectLst/>
                <a:latin typeface="宋体" panose="02010600030101010101" pitchFamily="2" charset="-122"/>
                <a:ea typeface="宋体" panose="02010600030101010101" pitchFamily="2" charset="-122"/>
              </a:rPr>
              <a:t>spin_unlock_irqrestore</a:t>
            </a:r>
            <a:r>
              <a:rPr lang="en-US" altLang="zh-CN" b="0" i="0" dirty="0">
                <a:solidFill>
                  <a:srgbClr val="24292F"/>
                </a:solidFill>
                <a:effectLst/>
                <a:latin typeface="宋体" panose="02010600030101010101" pitchFamily="2" charset="-122"/>
                <a:ea typeface="宋体" panose="02010600030101010101" pitchFamily="2" charset="-122"/>
              </a:rPr>
              <a:t>()</a:t>
            </a:r>
            <a:r>
              <a:rPr lang="zh-CN" altLang="en-US" b="0" i="0" dirty="0">
                <a:solidFill>
                  <a:srgbClr val="24292F"/>
                </a:solidFill>
                <a:effectLst/>
                <a:latin typeface="宋体" panose="02010600030101010101" pitchFamily="2" charset="-122"/>
                <a:ea typeface="宋体" panose="02010600030101010101" pitchFamily="2" charset="-122"/>
              </a:rPr>
              <a:t>释放</a:t>
            </a:r>
            <a:r>
              <a:rPr lang="en-US" altLang="zh-CN" b="0" i="0" dirty="0" err="1">
                <a:solidFill>
                  <a:srgbClr val="24292F"/>
                </a:solidFill>
                <a:effectLst/>
                <a:latin typeface="宋体" panose="02010600030101010101" pitchFamily="2" charset="-122"/>
                <a:ea typeface="宋体" panose="02010600030101010101" pitchFamily="2" charset="-122"/>
              </a:rPr>
              <a:t>pcpu_lock</a:t>
            </a:r>
            <a:r>
              <a:rPr lang="zh-CN" altLang="en-US" b="0" i="0" dirty="0">
                <a:solidFill>
                  <a:srgbClr val="24292F"/>
                </a:solidFill>
                <a:effectLst/>
                <a:latin typeface="宋体" panose="02010600030101010101" pitchFamily="2" charset="-122"/>
                <a:ea typeface="宋体" panose="02010600030101010101" pitchFamily="2" charset="-122"/>
              </a:rPr>
              <a:t>自旋锁并恢复之前保存的中断状态。</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继续处理</a:t>
            </a:r>
            <a:r>
              <a:rPr lang="en-US" altLang="zh-CN" b="0" i="0" dirty="0" err="1">
                <a:solidFill>
                  <a:srgbClr val="24292F"/>
                </a:solidFill>
                <a:effectLst/>
                <a:latin typeface="宋体" panose="02010600030101010101" pitchFamily="2" charset="-122"/>
                <a:ea typeface="宋体" panose="02010600030101010101" pitchFamily="2" charset="-122"/>
              </a:rPr>
              <a:t>target_chunks</a:t>
            </a:r>
            <a:r>
              <a:rPr lang="zh-CN" altLang="en-US" b="0" i="0" dirty="0">
                <a:solidFill>
                  <a:srgbClr val="24292F"/>
                </a:solidFill>
                <a:effectLst/>
                <a:latin typeface="宋体" panose="02010600030101010101" pitchFamily="2" charset="-122"/>
                <a:ea typeface="宋体" panose="02010600030101010101" pitchFamily="2" charset="-122"/>
              </a:rPr>
              <a:t>数组中的下一个</a:t>
            </a:r>
            <a:r>
              <a:rPr lang="en-US" altLang="zh-CN" b="0" i="0" dirty="0" err="1">
                <a:solidFill>
                  <a:srgbClr val="24292F"/>
                </a:solidFill>
                <a:effectLst/>
                <a:latin typeface="宋体" panose="02010600030101010101" pitchFamily="2" charset="-122"/>
                <a:ea typeface="宋体" panose="02010600030101010101" pitchFamily="2" charset="-122"/>
              </a:rPr>
              <a:t>pcpu_chunk</a:t>
            </a:r>
            <a:r>
              <a:rPr lang="zh-CN" altLang="en-US" b="0" i="0" dirty="0">
                <a:solidFill>
                  <a:srgbClr val="24292F"/>
                </a:solidFill>
                <a:effectLst/>
                <a:latin typeface="宋体" panose="02010600030101010101" pitchFamily="2" charset="-122"/>
                <a:ea typeface="宋体" panose="02010600030101010101" pitchFamily="2" charset="-122"/>
              </a:rPr>
              <a:t>，直至处理完所有</a:t>
            </a:r>
            <a:r>
              <a:rPr lang="en-US" altLang="zh-CN" b="0" i="0" dirty="0" err="1">
                <a:solidFill>
                  <a:srgbClr val="24292F"/>
                </a:solidFill>
                <a:effectLst/>
                <a:latin typeface="宋体" panose="02010600030101010101" pitchFamily="2" charset="-122"/>
                <a:ea typeface="宋体" panose="02010600030101010101" pitchFamily="2" charset="-122"/>
              </a:rPr>
              <a:t>pcpu_chunk</a:t>
            </a:r>
            <a:r>
              <a:rPr lang="zh-CN" altLang="en-US" b="0" i="0" dirty="0">
                <a:solidFill>
                  <a:srgbClr val="24292F"/>
                </a:solidFill>
                <a:effectLst/>
                <a:latin typeface="宋体" panose="02010600030101010101" pitchFamily="2" charset="-122"/>
                <a:ea typeface="宋体" panose="02010600030101010101" pitchFamily="2" charset="-122"/>
              </a:rPr>
              <a:t>结构。</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None/>
            </a:pPr>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b="0" i="0" dirty="0">
                <a:solidFill>
                  <a:srgbClr val="212529"/>
                </a:solidFill>
                <a:effectLst/>
                <a:latin typeface="宋体" panose="02010600030101010101" pitchFamily="2" charset="-122"/>
                <a:ea typeface="宋体" panose="02010600030101010101" pitchFamily="2" charset="-122"/>
              </a:rPr>
              <a:t>由于未在提供的内核代码中找到对应函数，该函数来自于</a:t>
            </a:r>
            <a:r>
              <a:rPr lang="en-US" altLang="zh-CN" dirty="0" err="1">
                <a:latin typeface="宋体" panose="02010600030101010101" pitchFamily="2" charset="-122"/>
                <a:ea typeface="宋体" panose="02010600030101010101" pitchFamily="2" charset="-122"/>
                <a:hlinkClick r:id="rId3"/>
              </a:rPr>
              <a:t>linux</a:t>
            </a:r>
            <a:r>
              <a:rPr lang="zh-CN" altLang="en-US" dirty="0">
                <a:latin typeface="宋体" panose="02010600030101010101" pitchFamily="2" charset="-122"/>
                <a:ea typeface="宋体" panose="02010600030101010101" pitchFamily="2" charset="-122"/>
                <a:hlinkClick r:id="rId3"/>
              </a:rPr>
              <a:t>内核函数</a:t>
            </a:r>
            <a:r>
              <a:rPr lang="en-US" altLang="zh-CN" dirty="0" err="1">
                <a:latin typeface="宋体" panose="02010600030101010101" pitchFamily="2" charset="-122"/>
                <a:ea typeface="宋体" panose="02010600030101010101" pitchFamily="2" charset="-122"/>
                <a:hlinkClick r:id="rId3"/>
              </a:rPr>
              <a:t>pgtable_init</a:t>
            </a:r>
            <a:r>
              <a:rPr lang="zh-CN" altLang="en-US" dirty="0">
                <a:latin typeface="宋体" panose="02010600030101010101" pitchFamily="2" charset="-122"/>
                <a:ea typeface="宋体" panose="02010600030101010101" pitchFamily="2" charset="-122"/>
                <a:hlinkClick r:id="rId3"/>
              </a:rPr>
              <a:t>详解 </a:t>
            </a:r>
            <a:r>
              <a:rPr lang="en-US" altLang="zh-CN" dirty="0">
                <a:latin typeface="宋体" panose="02010600030101010101" pitchFamily="2" charset="-122"/>
                <a:ea typeface="宋体" panose="02010600030101010101" pitchFamily="2" charset="-122"/>
                <a:hlinkClick r:id="rId3"/>
              </a:rPr>
              <a:t>- </a:t>
            </a:r>
            <a:r>
              <a:rPr lang="zh-CN" altLang="en-US" dirty="0">
                <a:latin typeface="宋体" panose="02010600030101010101" pitchFamily="2" charset="-122"/>
                <a:ea typeface="宋体" panose="02010600030101010101" pitchFamily="2" charset="-122"/>
                <a:hlinkClick r:id="rId3"/>
              </a:rPr>
              <a:t>我爱学习网 </a:t>
            </a:r>
            <a:r>
              <a:rPr lang="en-US" altLang="zh-CN" dirty="0">
                <a:latin typeface="宋体" panose="02010600030101010101" pitchFamily="2" charset="-122"/>
                <a:ea typeface="宋体" panose="02010600030101010101" pitchFamily="2" charset="-122"/>
                <a:hlinkClick r:id="rId3"/>
              </a:rPr>
              <a:t>(5axxw.com)</a:t>
            </a:r>
            <a:endParaRPr lang="en-US" altLang="zh-CN" dirty="0">
              <a:latin typeface="宋体" panose="02010600030101010101" pitchFamily="2" charset="-122"/>
              <a:ea typeface="宋体" panose="02010600030101010101" pitchFamily="2" charset="-122"/>
            </a:endParaRPr>
          </a:p>
          <a:p>
            <a:pPr algn="l"/>
            <a:r>
              <a:rPr lang="en-US" altLang="zh-CN" b="0" i="0" dirty="0">
                <a:solidFill>
                  <a:srgbClr val="212529"/>
                </a:solidFill>
                <a:effectLst/>
                <a:latin typeface="宋体" panose="02010600030101010101" pitchFamily="2" charset="-122"/>
                <a:ea typeface="宋体" panose="02010600030101010101" pitchFamily="2" charset="-122"/>
              </a:rPr>
              <a:t>1. </a:t>
            </a:r>
            <a:r>
              <a:rPr lang="zh-CN" altLang="en-US" b="0" i="0" dirty="0">
                <a:solidFill>
                  <a:srgbClr val="212529"/>
                </a:solidFill>
                <a:effectLst/>
                <a:latin typeface="宋体" panose="02010600030101010101" pitchFamily="2" charset="-122"/>
                <a:ea typeface="宋体" panose="02010600030101010101" pitchFamily="2" charset="-122"/>
              </a:rPr>
              <a:t>分配一个页作为</a:t>
            </a:r>
            <a:r>
              <a:rPr lang="en-US" altLang="zh-CN" b="0" i="0" dirty="0">
                <a:solidFill>
                  <a:srgbClr val="212529"/>
                </a:solidFill>
                <a:effectLst/>
                <a:latin typeface="宋体" panose="02010600030101010101" pitchFamily="2" charset="-122"/>
                <a:ea typeface="宋体" panose="02010600030101010101" pitchFamily="2" charset="-122"/>
              </a:rPr>
              <a:t>swapper</a:t>
            </a:r>
            <a:r>
              <a:rPr lang="zh-CN" altLang="en-US" b="0" i="0" dirty="0">
                <a:solidFill>
                  <a:srgbClr val="212529"/>
                </a:solidFill>
                <a:effectLst/>
                <a:latin typeface="宋体" panose="02010600030101010101" pitchFamily="2" charset="-122"/>
                <a:ea typeface="宋体" panose="02010600030101010101" pitchFamily="2" charset="-122"/>
              </a:rPr>
              <a:t>页目录（</a:t>
            </a:r>
            <a:r>
              <a:rPr lang="en-US" altLang="zh-CN" b="0" i="0" dirty="0" err="1">
                <a:solidFill>
                  <a:srgbClr val="212529"/>
                </a:solidFill>
                <a:effectLst/>
                <a:latin typeface="宋体" panose="02010600030101010101" pitchFamily="2" charset="-122"/>
                <a:ea typeface="宋体" panose="02010600030101010101" pitchFamily="2" charset="-122"/>
              </a:rPr>
              <a:t>swapper_pg_dir</a:t>
            </a:r>
            <a:r>
              <a:rPr lang="zh-CN" altLang="en-US" b="0" i="0" dirty="0">
                <a:solidFill>
                  <a:srgbClr val="212529"/>
                </a:solidFill>
                <a:effectLst/>
                <a:latin typeface="宋体" panose="02010600030101010101" pitchFamily="2" charset="-122"/>
                <a:ea typeface="宋体" panose="02010600030101010101" pitchFamily="2" charset="-122"/>
              </a:rPr>
              <a:t>），并将内核初始页目录（</a:t>
            </a:r>
            <a:r>
              <a:rPr lang="en-US" altLang="zh-CN" b="0" i="0" dirty="0">
                <a:solidFill>
                  <a:srgbClr val="212529"/>
                </a:solidFill>
                <a:effectLst/>
                <a:latin typeface="宋体" panose="02010600030101010101" pitchFamily="2" charset="-122"/>
                <a:ea typeface="宋体" panose="02010600030101010101" pitchFamily="2" charset="-122"/>
              </a:rPr>
              <a:t>pg0</a:t>
            </a:r>
            <a:r>
              <a:rPr lang="zh-CN" altLang="en-US" b="0" i="0" dirty="0">
                <a:solidFill>
                  <a:srgbClr val="212529"/>
                </a:solidFill>
                <a:effectLst/>
                <a:latin typeface="宋体" panose="02010600030101010101" pitchFamily="2" charset="-122"/>
                <a:ea typeface="宋体" panose="02010600030101010101" pitchFamily="2" charset="-122"/>
              </a:rPr>
              <a:t>）的内容拷贝到</a:t>
            </a:r>
            <a:r>
              <a:rPr lang="en-US" altLang="zh-CN" b="0" i="0" dirty="0">
                <a:solidFill>
                  <a:srgbClr val="212529"/>
                </a:solidFill>
                <a:effectLst/>
                <a:latin typeface="宋体" panose="02010600030101010101" pitchFamily="2" charset="-122"/>
                <a:ea typeface="宋体" panose="02010600030101010101" pitchFamily="2" charset="-122"/>
              </a:rPr>
              <a:t>swapper</a:t>
            </a:r>
            <a:r>
              <a:rPr lang="zh-CN" altLang="en-US" b="0" i="0" dirty="0">
                <a:solidFill>
                  <a:srgbClr val="212529"/>
                </a:solidFill>
                <a:effectLst/>
                <a:latin typeface="宋体" panose="02010600030101010101" pitchFamily="2" charset="-122"/>
                <a:ea typeface="宋体" panose="02010600030101010101" pitchFamily="2" charset="-122"/>
              </a:rPr>
              <a:t>页目录中。</a:t>
            </a:r>
            <a:endParaRPr lang="zh-CN" altLang="en-US" b="0" i="0" dirty="0">
              <a:solidFill>
                <a:srgbClr val="212529"/>
              </a:solidFill>
              <a:effectLst/>
              <a:latin typeface="宋体" panose="02010600030101010101" pitchFamily="2" charset="-122"/>
              <a:ea typeface="宋体" panose="02010600030101010101" pitchFamily="2" charset="-122"/>
            </a:endParaRPr>
          </a:p>
          <a:p>
            <a:pPr algn="l"/>
            <a:r>
              <a:rPr lang="en-US" altLang="zh-CN" b="0" i="0" dirty="0">
                <a:solidFill>
                  <a:srgbClr val="212529"/>
                </a:solidFill>
                <a:effectLst/>
                <a:latin typeface="宋体" panose="02010600030101010101" pitchFamily="2" charset="-122"/>
                <a:ea typeface="宋体" panose="02010600030101010101" pitchFamily="2" charset="-122"/>
              </a:rPr>
              <a:t>2. </a:t>
            </a:r>
            <a:r>
              <a:rPr lang="zh-CN" altLang="en-US" b="0" i="0" dirty="0">
                <a:solidFill>
                  <a:srgbClr val="212529"/>
                </a:solidFill>
                <a:effectLst/>
                <a:latin typeface="宋体" panose="02010600030101010101" pitchFamily="2" charset="-122"/>
                <a:ea typeface="宋体" panose="02010600030101010101" pitchFamily="2" charset="-122"/>
              </a:rPr>
              <a:t>将</a:t>
            </a:r>
            <a:r>
              <a:rPr lang="en-US" altLang="zh-CN" b="0" i="0" dirty="0">
                <a:solidFill>
                  <a:srgbClr val="212529"/>
                </a:solidFill>
                <a:effectLst/>
                <a:latin typeface="宋体" panose="02010600030101010101" pitchFamily="2" charset="-122"/>
                <a:ea typeface="宋体" panose="02010600030101010101" pitchFamily="2" charset="-122"/>
              </a:rPr>
              <a:t>swapper</a:t>
            </a:r>
            <a:r>
              <a:rPr lang="zh-CN" altLang="en-US" b="0" i="0" dirty="0">
                <a:solidFill>
                  <a:srgbClr val="212529"/>
                </a:solidFill>
                <a:effectLst/>
                <a:latin typeface="宋体" panose="02010600030101010101" pitchFamily="2" charset="-122"/>
                <a:ea typeface="宋体" panose="02010600030101010101" pitchFamily="2" charset="-122"/>
              </a:rPr>
              <a:t>页目录设置为当前</a:t>
            </a:r>
            <a:r>
              <a:rPr lang="en-US" altLang="zh-CN" b="0" i="0" dirty="0">
                <a:solidFill>
                  <a:srgbClr val="212529"/>
                </a:solidFill>
                <a:effectLst/>
                <a:latin typeface="宋体" panose="02010600030101010101" pitchFamily="2" charset="-122"/>
                <a:ea typeface="宋体" panose="02010600030101010101" pitchFamily="2" charset="-122"/>
              </a:rPr>
              <a:t>CPU</a:t>
            </a:r>
            <a:r>
              <a:rPr lang="zh-CN" altLang="en-US" b="0" i="0" dirty="0">
                <a:solidFill>
                  <a:srgbClr val="212529"/>
                </a:solidFill>
                <a:effectLst/>
                <a:latin typeface="宋体" panose="02010600030101010101" pitchFamily="2" charset="-122"/>
                <a:ea typeface="宋体" panose="02010600030101010101" pitchFamily="2" charset="-122"/>
              </a:rPr>
              <a:t>的页目录。</a:t>
            </a:r>
            <a:endParaRPr lang="zh-CN" altLang="en-US" b="0" i="0" dirty="0">
              <a:solidFill>
                <a:srgbClr val="212529"/>
              </a:solidFill>
              <a:effectLst/>
              <a:latin typeface="宋体" panose="02010600030101010101" pitchFamily="2" charset="-122"/>
              <a:ea typeface="宋体" panose="02010600030101010101" pitchFamily="2" charset="-122"/>
            </a:endParaRPr>
          </a:p>
          <a:p>
            <a:pPr algn="l"/>
            <a:r>
              <a:rPr lang="en-US" altLang="zh-CN" b="0" i="0" dirty="0">
                <a:solidFill>
                  <a:srgbClr val="212529"/>
                </a:solidFill>
                <a:effectLst/>
                <a:latin typeface="宋体" panose="02010600030101010101" pitchFamily="2" charset="-122"/>
                <a:ea typeface="宋体" panose="02010600030101010101" pitchFamily="2" charset="-122"/>
              </a:rPr>
              <a:t>3. </a:t>
            </a:r>
            <a:r>
              <a:rPr lang="zh-CN" altLang="en-US" b="0" i="0" dirty="0">
                <a:solidFill>
                  <a:srgbClr val="212529"/>
                </a:solidFill>
                <a:effectLst/>
                <a:latin typeface="宋体" panose="02010600030101010101" pitchFamily="2" charset="-122"/>
                <a:ea typeface="宋体" panose="02010600030101010101" pitchFamily="2" charset="-122"/>
              </a:rPr>
              <a:t>调用</a:t>
            </a:r>
            <a:r>
              <a:rPr lang="en-US" altLang="zh-CN" b="0" i="0" dirty="0" err="1">
                <a:solidFill>
                  <a:srgbClr val="212529"/>
                </a:solidFill>
                <a:effectLst/>
                <a:latin typeface="宋体" panose="02010600030101010101" pitchFamily="2" charset="-122"/>
                <a:ea typeface="宋体" panose="02010600030101010101" pitchFamily="2" charset="-122"/>
              </a:rPr>
              <a:t>pmd_init</a:t>
            </a:r>
            <a:r>
              <a:rPr lang="zh-CN" altLang="en-US" b="0" i="0" dirty="0">
                <a:solidFill>
                  <a:srgbClr val="212529"/>
                </a:solidFill>
                <a:effectLst/>
                <a:latin typeface="宋体" panose="02010600030101010101" pitchFamily="2" charset="-122"/>
                <a:ea typeface="宋体" panose="02010600030101010101" pitchFamily="2" charset="-122"/>
              </a:rPr>
              <a:t>函数，初始化内核页表中的不同部分。其中包括</a:t>
            </a:r>
            <a:r>
              <a:rPr lang="en-US" altLang="zh-CN" b="0" i="0" dirty="0" err="1">
                <a:solidFill>
                  <a:srgbClr val="212529"/>
                </a:solidFill>
                <a:effectLst/>
                <a:latin typeface="宋体" panose="02010600030101010101" pitchFamily="2" charset="-122"/>
                <a:ea typeface="宋体" panose="02010600030101010101" pitchFamily="2" charset="-122"/>
              </a:rPr>
              <a:t>ktext</a:t>
            </a:r>
            <a:r>
              <a:rPr lang="zh-CN" altLang="en-US" b="0" i="0" dirty="0">
                <a:solidFill>
                  <a:srgbClr val="212529"/>
                </a:solidFill>
                <a:effectLst/>
                <a:latin typeface="宋体" panose="02010600030101010101" pitchFamily="2" charset="-122"/>
                <a:ea typeface="宋体" panose="02010600030101010101" pitchFamily="2" charset="-122"/>
              </a:rPr>
              <a:t>（代码段的起始地址）、</a:t>
            </a:r>
            <a:r>
              <a:rPr lang="en-US" altLang="zh-CN" b="0" i="0" dirty="0" err="1">
                <a:solidFill>
                  <a:srgbClr val="212529"/>
                </a:solidFill>
                <a:effectLst/>
                <a:latin typeface="宋体" panose="02010600030101010101" pitchFamily="2" charset="-122"/>
                <a:ea typeface="宋体" panose="02010600030101010101" pitchFamily="2" charset="-122"/>
              </a:rPr>
              <a:t>ktdata</a:t>
            </a:r>
            <a:r>
              <a:rPr lang="zh-CN" altLang="en-US" b="0" i="0" dirty="0">
                <a:solidFill>
                  <a:srgbClr val="212529"/>
                </a:solidFill>
                <a:effectLst/>
                <a:latin typeface="宋体" panose="02010600030101010101" pitchFamily="2" charset="-122"/>
                <a:ea typeface="宋体" panose="02010600030101010101" pitchFamily="2" charset="-122"/>
              </a:rPr>
              <a:t>（数据段的起始地址）、</a:t>
            </a:r>
            <a:r>
              <a:rPr lang="en-US" altLang="zh-CN" b="0" i="0" dirty="0" err="1">
                <a:solidFill>
                  <a:srgbClr val="212529"/>
                </a:solidFill>
                <a:effectLst/>
                <a:latin typeface="宋体" panose="02010600030101010101" pitchFamily="2" charset="-122"/>
                <a:ea typeface="宋体" panose="02010600030101010101" pitchFamily="2" charset="-122"/>
              </a:rPr>
              <a:t>kdsbss</a:t>
            </a:r>
            <a:r>
              <a:rPr lang="zh-CN" altLang="en-US" b="0" i="0" dirty="0">
                <a:solidFill>
                  <a:srgbClr val="212529"/>
                </a:solidFill>
                <a:effectLst/>
                <a:latin typeface="宋体" panose="02010600030101010101" pitchFamily="2" charset="-122"/>
                <a:ea typeface="宋体" panose="02010600030101010101" pitchFamily="2" charset="-122"/>
              </a:rPr>
              <a:t>（</a:t>
            </a:r>
            <a:r>
              <a:rPr lang="en-US" altLang="zh-CN" b="0" i="0" dirty="0">
                <a:solidFill>
                  <a:srgbClr val="212529"/>
                </a:solidFill>
                <a:effectLst/>
                <a:latin typeface="宋体" panose="02010600030101010101" pitchFamily="2" charset="-122"/>
                <a:ea typeface="宋体" panose="02010600030101010101" pitchFamily="2" charset="-122"/>
              </a:rPr>
              <a:t>BSS</a:t>
            </a:r>
            <a:r>
              <a:rPr lang="zh-CN" altLang="en-US" b="0" i="0" dirty="0">
                <a:solidFill>
                  <a:srgbClr val="212529"/>
                </a:solidFill>
                <a:effectLst/>
                <a:latin typeface="宋体" panose="02010600030101010101" pitchFamily="2" charset="-122"/>
                <a:ea typeface="宋体" panose="02010600030101010101" pitchFamily="2" charset="-122"/>
              </a:rPr>
              <a:t>段的起始地址）、</a:t>
            </a:r>
            <a:r>
              <a:rPr lang="en-US" altLang="zh-CN" b="0" i="0" dirty="0" err="1">
                <a:solidFill>
                  <a:srgbClr val="212529"/>
                </a:solidFill>
                <a:effectLst/>
                <a:latin typeface="宋体" panose="02010600030101010101" pitchFamily="2" charset="-122"/>
                <a:ea typeface="宋体" panose="02010600030101010101" pitchFamily="2" charset="-122"/>
              </a:rPr>
              <a:t>kernpg_table</a:t>
            </a:r>
            <a:r>
              <a:rPr lang="zh-CN" altLang="en-US" b="0" i="0" dirty="0">
                <a:solidFill>
                  <a:srgbClr val="212529"/>
                </a:solidFill>
                <a:effectLst/>
                <a:latin typeface="宋体" panose="02010600030101010101" pitchFamily="2" charset="-122"/>
                <a:ea typeface="宋体" panose="02010600030101010101" pitchFamily="2" charset="-122"/>
              </a:rPr>
              <a:t>（</a:t>
            </a:r>
            <a:r>
              <a:rPr lang="en-US" altLang="zh-CN" b="0" i="0" dirty="0">
                <a:solidFill>
                  <a:srgbClr val="212529"/>
                </a:solidFill>
                <a:effectLst/>
                <a:latin typeface="宋体" panose="02010600030101010101" pitchFamily="2" charset="-122"/>
                <a:ea typeface="宋体" panose="02010600030101010101" pitchFamily="2" charset="-122"/>
              </a:rPr>
              <a:t>swapper</a:t>
            </a:r>
            <a:r>
              <a:rPr lang="zh-CN" altLang="en-US" b="0" i="0" dirty="0">
                <a:solidFill>
                  <a:srgbClr val="212529"/>
                </a:solidFill>
                <a:effectLst/>
                <a:latin typeface="宋体" panose="02010600030101010101" pitchFamily="2" charset="-122"/>
                <a:ea typeface="宋体" panose="02010600030101010101" pitchFamily="2" charset="-122"/>
              </a:rPr>
              <a:t>页目录的地址）。</a:t>
            </a:r>
            <a:endParaRPr lang="zh-CN" altLang="en-US" b="0" i="0" dirty="0">
              <a:solidFill>
                <a:srgbClr val="212529"/>
              </a:solidFill>
              <a:effectLst/>
              <a:latin typeface="宋体" panose="02010600030101010101" pitchFamily="2" charset="-122"/>
              <a:ea typeface="宋体" panose="02010600030101010101" pitchFamily="2" charset="-122"/>
            </a:endParaRPr>
          </a:p>
          <a:p>
            <a:pPr algn="l"/>
            <a:r>
              <a:rPr lang="en-US" altLang="zh-CN" b="0" i="0" dirty="0">
                <a:solidFill>
                  <a:srgbClr val="212529"/>
                </a:solidFill>
                <a:effectLst/>
                <a:latin typeface="宋体" panose="02010600030101010101" pitchFamily="2" charset="-122"/>
                <a:ea typeface="宋体" panose="02010600030101010101" pitchFamily="2" charset="-122"/>
              </a:rPr>
              <a:t>4. </a:t>
            </a:r>
            <a:r>
              <a:rPr lang="zh-CN" altLang="en-US" b="0" i="0" dirty="0">
                <a:solidFill>
                  <a:srgbClr val="212529"/>
                </a:solidFill>
                <a:effectLst/>
                <a:latin typeface="宋体" panose="02010600030101010101" pitchFamily="2" charset="-122"/>
                <a:ea typeface="宋体" panose="02010600030101010101" pitchFamily="2" charset="-122"/>
              </a:rPr>
              <a:t>设置内核以进行</a:t>
            </a:r>
            <a:r>
              <a:rPr lang="en-US" altLang="zh-CN" b="0" i="0" dirty="0">
                <a:solidFill>
                  <a:srgbClr val="212529"/>
                </a:solidFill>
                <a:effectLst/>
                <a:latin typeface="宋体" panose="02010600030101010101" pitchFamily="2" charset="-122"/>
                <a:ea typeface="宋体" panose="02010600030101010101" pitchFamily="2" charset="-122"/>
              </a:rPr>
              <a:t>90-bit</a:t>
            </a:r>
            <a:r>
              <a:rPr lang="zh-CN" altLang="en-US" b="0" i="0" dirty="0">
                <a:solidFill>
                  <a:srgbClr val="212529"/>
                </a:solidFill>
                <a:effectLst/>
                <a:latin typeface="宋体" panose="02010600030101010101" pitchFamily="2" charset="-122"/>
                <a:ea typeface="宋体" panose="02010600030101010101" pitchFamily="2" charset="-122"/>
              </a:rPr>
              <a:t>虚拟地址转换。</a:t>
            </a:r>
            <a:endParaRPr lang="zh-CN" altLang="en-US" b="0" i="0" dirty="0">
              <a:solidFill>
                <a:srgbClr val="212529"/>
              </a:solidFill>
              <a:effectLst/>
              <a:latin typeface="宋体" panose="02010600030101010101" pitchFamily="2" charset="-122"/>
              <a:ea typeface="宋体" panose="02010600030101010101" pitchFamily="2" charset="-122"/>
            </a:endParaRPr>
          </a:p>
          <a:p>
            <a:pPr algn="l"/>
            <a:r>
              <a:rPr lang="en-US" altLang="zh-CN" b="0" i="0" dirty="0">
                <a:solidFill>
                  <a:srgbClr val="212529"/>
                </a:solidFill>
                <a:effectLst/>
                <a:latin typeface="宋体" panose="02010600030101010101" pitchFamily="2" charset="-122"/>
                <a:ea typeface="宋体" panose="02010600030101010101" pitchFamily="2" charset="-122"/>
              </a:rPr>
              <a:t>5. </a:t>
            </a:r>
            <a:r>
              <a:rPr lang="zh-CN" altLang="en-US" b="0" i="0" dirty="0">
                <a:solidFill>
                  <a:srgbClr val="212529"/>
                </a:solidFill>
                <a:effectLst/>
                <a:latin typeface="宋体" panose="02010600030101010101" pitchFamily="2" charset="-122"/>
                <a:ea typeface="宋体" panose="02010600030101010101" pitchFamily="2" charset="-122"/>
              </a:rPr>
              <a:t>将</a:t>
            </a:r>
            <a:r>
              <a:rPr lang="en-US" altLang="zh-CN" b="0" i="0" dirty="0" err="1">
                <a:solidFill>
                  <a:srgbClr val="212529"/>
                </a:solidFill>
                <a:effectLst/>
                <a:latin typeface="宋体" panose="02010600030101010101" pitchFamily="2" charset="-122"/>
                <a:ea typeface="宋体" panose="02010600030101010101" pitchFamily="2" charset="-122"/>
              </a:rPr>
              <a:t>pgd</a:t>
            </a:r>
            <a:r>
              <a:rPr lang="zh-CN" altLang="en-US" b="0" i="0" dirty="0">
                <a:solidFill>
                  <a:srgbClr val="212529"/>
                </a:solidFill>
                <a:effectLst/>
                <a:latin typeface="宋体" panose="02010600030101010101" pitchFamily="2" charset="-122"/>
                <a:ea typeface="宋体" panose="02010600030101010101" pitchFamily="2" charset="-122"/>
              </a:rPr>
              <a:t>设置为</a:t>
            </a:r>
            <a:r>
              <a:rPr lang="en-US" altLang="zh-CN" b="0" i="0" dirty="0">
                <a:solidFill>
                  <a:srgbClr val="212529"/>
                </a:solidFill>
                <a:effectLst/>
                <a:latin typeface="宋体" panose="02010600030101010101" pitchFamily="2" charset="-122"/>
                <a:ea typeface="宋体" panose="02010600030101010101" pitchFamily="2" charset="-122"/>
              </a:rPr>
              <a:t>swapper</a:t>
            </a:r>
            <a:r>
              <a:rPr lang="zh-CN" altLang="en-US" b="0" i="0" dirty="0">
                <a:solidFill>
                  <a:srgbClr val="212529"/>
                </a:solidFill>
                <a:effectLst/>
                <a:latin typeface="宋体" panose="02010600030101010101" pitchFamily="2" charset="-122"/>
                <a:ea typeface="宋体" panose="02010600030101010101" pitchFamily="2" charset="-122"/>
              </a:rPr>
              <a:t>页目录中最后一个条目。</a:t>
            </a:r>
            <a:endParaRPr lang="zh-CN" altLang="en-US" b="0" i="0" dirty="0">
              <a:solidFill>
                <a:srgbClr val="212529"/>
              </a:solidFill>
              <a:effectLst/>
              <a:latin typeface="宋体" panose="02010600030101010101" pitchFamily="2" charset="-122"/>
              <a:ea typeface="宋体" panose="02010600030101010101" pitchFamily="2" charset="-122"/>
            </a:endParaRPr>
          </a:p>
          <a:p>
            <a:pPr algn="l"/>
            <a:r>
              <a:rPr lang="en-US" altLang="zh-CN" b="0" i="0" dirty="0">
                <a:solidFill>
                  <a:srgbClr val="212529"/>
                </a:solidFill>
                <a:effectLst/>
                <a:latin typeface="宋体" panose="02010600030101010101" pitchFamily="2" charset="-122"/>
                <a:ea typeface="宋体" panose="02010600030101010101" pitchFamily="2" charset="-122"/>
              </a:rPr>
              <a:t>6. </a:t>
            </a:r>
            <a:r>
              <a:rPr lang="zh-CN" altLang="en-US" b="0" i="0" dirty="0">
                <a:solidFill>
                  <a:srgbClr val="212529"/>
                </a:solidFill>
                <a:effectLst/>
                <a:latin typeface="宋体" panose="02010600030101010101" pitchFamily="2" charset="-122"/>
                <a:ea typeface="宋体" panose="02010600030101010101" pitchFamily="2" charset="-122"/>
              </a:rPr>
              <a:t>将</a:t>
            </a:r>
            <a:r>
              <a:rPr lang="en-US" altLang="zh-CN" b="0" i="0" dirty="0">
                <a:solidFill>
                  <a:srgbClr val="212529"/>
                </a:solidFill>
                <a:effectLst/>
                <a:latin typeface="宋体" panose="02010600030101010101" pitchFamily="2" charset="-122"/>
                <a:ea typeface="宋体" panose="02010600030101010101" pitchFamily="2" charset="-122"/>
              </a:rPr>
              <a:t>swapper</a:t>
            </a:r>
            <a:r>
              <a:rPr lang="zh-CN" altLang="en-US" b="0" i="0" dirty="0">
                <a:solidFill>
                  <a:srgbClr val="212529"/>
                </a:solidFill>
                <a:effectLst/>
                <a:latin typeface="宋体" panose="02010600030101010101" pitchFamily="2" charset="-122"/>
                <a:ea typeface="宋体" panose="02010600030101010101" pitchFamily="2" charset="-122"/>
              </a:rPr>
              <a:t>页目录的物理地址写入</a:t>
            </a:r>
            <a:r>
              <a:rPr lang="en-US" altLang="zh-CN" b="0" i="0" dirty="0">
                <a:solidFill>
                  <a:srgbClr val="212529"/>
                </a:solidFill>
                <a:effectLst/>
                <a:latin typeface="宋体" panose="02010600030101010101" pitchFamily="2" charset="-122"/>
                <a:ea typeface="宋体" panose="02010600030101010101" pitchFamily="2" charset="-122"/>
              </a:rPr>
              <a:t>CR3</a:t>
            </a:r>
            <a:r>
              <a:rPr lang="zh-CN" altLang="en-US" b="0" i="0" dirty="0">
                <a:solidFill>
                  <a:srgbClr val="212529"/>
                </a:solidFill>
                <a:effectLst/>
                <a:latin typeface="宋体" panose="02010600030101010101" pitchFamily="2" charset="-122"/>
                <a:ea typeface="宋体" panose="02010600030101010101" pitchFamily="2" charset="-122"/>
              </a:rPr>
              <a:t>寄存器，设置当前</a:t>
            </a:r>
            <a:r>
              <a:rPr lang="en-US" altLang="zh-CN" b="0" i="0" dirty="0">
                <a:solidFill>
                  <a:srgbClr val="212529"/>
                </a:solidFill>
                <a:effectLst/>
                <a:latin typeface="宋体" panose="02010600030101010101" pitchFamily="2" charset="-122"/>
                <a:ea typeface="宋体" panose="02010600030101010101" pitchFamily="2" charset="-122"/>
              </a:rPr>
              <a:t>CPU</a:t>
            </a:r>
            <a:r>
              <a:rPr lang="zh-CN" altLang="en-US" b="0" i="0" dirty="0">
                <a:solidFill>
                  <a:srgbClr val="212529"/>
                </a:solidFill>
                <a:effectLst/>
                <a:latin typeface="宋体" panose="02010600030101010101" pitchFamily="2" charset="-122"/>
                <a:ea typeface="宋体" panose="02010600030101010101" pitchFamily="2" charset="-122"/>
              </a:rPr>
              <a:t>的页表。</a:t>
            </a:r>
            <a:endParaRPr lang="zh-CN" altLang="en-US" b="0" i="0" dirty="0">
              <a:solidFill>
                <a:srgbClr val="212529"/>
              </a:solidFill>
              <a:effectLst/>
              <a:latin typeface="宋体" panose="02010600030101010101" pitchFamily="2" charset="-122"/>
              <a:ea typeface="宋体" panose="02010600030101010101" pitchFamily="2" charset="-122"/>
            </a:endParaRPr>
          </a:p>
          <a:p>
            <a:pPr algn="l"/>
            <a:r>
              <a:rPr lang="en-US" altLang="zh-CN" b="0" i="0" dirty="0">
                <a:solidFill>
                  <a:srgbClr val="212529"/>
                </a:solidFill>
                <a:effectLst/>
                <a:latin typeface="宋体" panose="02010600030101010101" pitchFamily="2" charset="-122"/>
                <a:ea typeface="宋体" panose="02010600030101010101" pitchFamily="2" charset="-122"/>
              </a:rPr>
              <a:t>7. </a:t>
            </a:r>
            <a:r>
              <a:rPr lang="zh-CN" altLang="en-US" b="0" i="0" dirty="0">
                <a:solidFill>
                  <a:srgbClr val="212529"/>
                </a:solidFill>
                <a:effectLst/>
                <a:latin typeface="宋体" panose="02010600030101010101" pitchFamily="2" charset="-122"/>
                <a:ea typeface="宋体" panose="02010600030101010101" pitchFamily="2" charset="-122"/>
              </a:rPr>
              <a:t>初始化页表缓存。</a:t>
            </a:r>
            <a:endParaRPr lang="zh-CN" altLang="en-US" b="0" i="0" dirty="0">
              <a:solidFill>
                <a:srgbClr val="212529"/>
              </a:solidFill>
              <a:effectLst/>
              <a:latin typeface="宋体" panose="02010600030101010101" pitchFamily="2" charset="-122"/>
              <a:ea typeface="宋体" panose="02010600030101010101" pitchFamily="2" charset="-122"/>
            </a:endParaRPr>
          </a:p>
          <a:p>
            <a:pPr algn="l">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遍历每个可能的</a:t>
            </a:r>
            <a:r>
              <a:rPr lang="en-US" altLang="zh-CN" b="0" i="0" dirty="0">
                <a:solidFill>
                  <a:srgbClr val="24292F"/>
                </a:solidFill>
                <a:effectLst/>
                <a:latin typeface="宋体" panose="02010600030101010101" pitchFamily="2" charset="-122"/>
                <a:ea typeface="宋体" panose="02010600030101010101" pitchFamily="2" charset="-122"/>
              </a:rPr>
              <a:t>CPU</a:t>
            </a:r>
            <a:r>
              <a:rPr lang="zh-CN" altLang="en-US" b="0" i="0" dirty="0">
                <a:solidFill>
                  <a:srgbClr val="24292F"/>
                </a:solidFill>
                <a:effectLst/>
                <a:latin typeface="宋体" panose="02010600030101010101" pitchFamily="2" charset="-122"/>
                <a:ea typeface="宋体" panose="02010600030101010101" pitchFamily="2" charset="-122"/>
              </a:rPr>
              <a:t>核心，对每个</a:t>
            </a:r>
            <a:r>
              <a:rPr lang="en-US" altLang="zh-CN" b="0" i="0" dirty="0">
                <a:solidFill>
                  <a:srgbClr val="24292F"/>
                </a:solidFill>
                <a:effectLst/>
                <a:latin typeface="宋体" panose="02010600030101010101" pitchFamily="2" charset="-122"/>
                <a:ea typeface="宋体" panose="02010600030101010101" pitchFamily="2" charset="-122"/>
              </a:rPr>
              <a:t>CPU</a:t>
            </a:r>
            <a:r>
              <a:rPr lang="zh-CN" altLang="en-US" b="0" i="0" dirty="0">
                <a:solidFill>
                  <a:srgbClr val="24292F"/>
                </a:solidFill>
                <a:effectLst/>
                <a:latin typeface="宋体" panose="02010600030101010101" pitchFamily="2" charset="-122"/>
                <a:ea typeface="宋体" panose="02010600030101010101" pitchFamily="2" charset="-122"/>
              </a:rPr>
              <a:t>的</a:t>
            </a:r>
            <a:r>
              <a:rPr lang="en-US" altLang="zh-CN" b="0" i="0" dirty="0" err="1">
                <a:solidFill>
                  <a:srgbClr val="24292F"/>
                </a:solidFill>
                <a:effectLst/>
                <a:latin typeface="宋体" panose="02010600030101010101" pitchFamily="2" charset="-122"/>
                <a:ea typeface="宋体" panose="02010600030101010101" pitchFamily="2" charset="-122"/>
              </a:rPr>
              <a:t>vmap_block_queue</a:t>
            </a:r>
            <a:r>
              <a:rPr lang="zh-CN" altLang="en-US" b="0" i="0" dirty="0">
                <a:solidFill>
                  <a:srgbClr val="24292F"/>
                </a:solidFill>
                <a:effectLst/>
                <a:latin typeface="宋体" panose="02010600030101010101" pitchFamily="2" charset="-122"/>
                <a:ea typeface="宋体" panose="02010600030101010101" pitchFamily="2" charset="-122"/>
              </a:rPr>
              <a:t>和</a:t>
            </a:r>
            <a:r>
              <a:rPr lang="en-US" altLang="zh-CN" b="0" i="0" dirty="0" err="1">
                <a:solidFill>
                  <a:srgbClr val="24292F"/>
                </a:solidFill>
                <a:effectLst/>
                <a:latin typeface="宋体" panose="02010600030101010101" pitchFamily="2" charset="-122"/>
                <a:ea typeface="宋体" panose="02010600030101010101" pitchFamily="2" charset="-122"/>
              </a:rPr>
              <a:t>vfree_deferred</a:t>
            </a:r>
            <a:r>
              <a:rPr lang="zh-CN" altLang="en-US" b="0" i="0" dirty="0">
                <a:solidFill>
                  <a:srgbClr val="24292F"/>
                </a:solidFill>
                <a:effectLst/>
                <a:latin typeface="宋体" panose="02010600030101010101" pitchFamily="2" charset="-122"/>
                <a:ea typeface="宋体" panose="02010600030101010101" pitchFamily="2" charset="-122"/>
              </a:rPr>
              <a:t>进行初始化。</a:t>
            </a:r>
            <a:r>
              <a:rPr lang="en-US" altLang="zh-CN" b="0" i="0" dirty="0" err="1">
                <a:solidFill>
                  <a:srgbClr val="24292F"/>
                </a:solidFill>
                <a:effectLst/>
                <a:latin typeface="宋体" panose="02010600030101010101" pitchFamily="2" charset="-122"/>
                <a:ea typeface="宋体" panose="02010600030101010101" pitchFamily="2" charset="-122"/>
              </a:rPr>
              <a:t>vmap_block_queue</a:t>
            </a:r>
            <a:r>
              <a:rPr lang="zh-CN" altLang="en-US" b="0" i="0" dirty="0">
                <a:solidFill>
                  <a:srgbClr val="24292F"/>
                </a:solidFill>
                <a:effectLst/>
                <a:latin typeface="宋体" panose="02010600030101010101" pitchFamily="2" charset="-122"/>
                <a:ea typeface="宋体" panose="02010600030101010101" pitchFamily="2" charset="-122"/>
              </a:rPr>
              <a:t>负责管理非连续内存块队列，而</a:t>
            </a:r>
            <a:r>
              <a:rPr lang="en-US" altLang="zh-CN" b="0" i="0" dirty="0" err="1">
                <a:solidFill>
                  <a:srgbClr val="24292F"/>
                </a:solidFill>
                <a:effectLst/>
                <a:latin typeface="宋体" panose="02010600030101010101" pitchFamily="2" charset="-122"/>
                <a:ea typeface="宋体" panose="02010600030101010101" pitchFamily="2" charset="-122"/>
              </a:rPr>
              <a:t>vfree_deferred</a:t>
            </a:r>
            <a:r>
              <a:rPr lang="zh-CN" altLang="en-US" b="0" i="0" dirty="0">
                <a:solidFill>
                  <a:srgbClr val="24292F"/>
                </a:solidFill>
                <a:effectLst/>
                <a:latin typeface="宋体" panose="02010600030101010101" pitchFamily="2" charset="-122"/>
                <a:ea typeface="宋体" panose="02010600030101010101" pitchFamily="2" charset="-122"/>
              </a:rPr>
              <a:t>负责管理</a:t>
            </a:r>
            <a:r>
              <a:rPr lang="en-US" altLang="zh-CN" b="0" i="0" dirty="0" err="1">
                <a:solidFill>
                  <a:srgbClr val="24292F"/>
                </a:solidFill>
                <a:effectLst/>
                <a:latin typeface="宋体" panose="02010600030101010101" pitchFamily="2" charset="-122"/>
                <a:ea typeface="宋体" panose="02010600030101010101" pitchFamily="2" charset="-122"/>
              </a:rPr>
              <a:t>vmalloc</a:t>
            </a:r>
            <a:r>
              <a:rPr lang="zh-CN" altLang="en-US" b="0" i="0" dirty="0">
                <a:solidFill>
                  <a:srgbClr val="24292F"/>
                </a:solidFill>
                <a:effectLst/>
                <a:latin typeface="宋体" panose="02010600030101010101" pitchFamily="2" charset="-122"/>
                <a:ea typeface="宋体" panose="02010600030101010101" pitchFamily="2" charset="-122"/>
              </a:rPr>
              <a:t>的内存延迟释放。</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根据</a:t>
            </a:r>
            <a:r>
              <a:rPr lang="en-US" altLang="zh-CN" b="0" i="0" dirty="0" err="1">
                <a:solidFill>
                  <a:srgbClr val="24292F"/>
                </a:solidFill>
                <a:effectLst/>
                <a:latin typeface="宋体" panose="02010600030101010101" pitchFamily="2" charset="-122"/>
                <a:ea typeface="宋体" panose="02010600030101010101" pitchFamily="2" charset="-122"/>
              </a:rPr>
              <a:t>vmlist</a:t>
            </a:r>
            <a:r>
              <a:rPr lang="zh-CN" altLang="en-US" b="0" i="0" dirty="0">
                <a:solidFill>
                  <a:srgbClr val="24292F"/>
                </a:solidFill>
                <a:effectLst/>
                <a:latin typeface="宋体" panose="02010600030101010101" pitchFamily="2" charset="-122"/>
                <a:ea typeface="宋体" panose="02010600030101010101" pitchFamily="2" charset="-122"/>
              </a:rPr>
              <a:t>链表中的每个</a:t>
            </a:r>
            <a:r>
              <a:rPr lang="en-US" altLang="zh-CN" b="0" i="0" dirty="0" err="1">
                <a:solidFill>
                  <a:srgbClr val="24292F"/>
                </a:solidFill>
                <a:effectLst/>
                <a:latin typeface="宋体" panose="02010600030101010101" pitchFamily="2" charset="-122"/>
                <a:ea typeface="宋体" panose="02010600030101010101" pitchFamily="2" charset="-122"/>
              </a:rPr>
              <a:t>vm_struct</a:t>
            </a:r>
            <a:r>
              <a:rPr lang="zh-CN" altLang="en-US" b="0" i="0" dirty="0">
                <a:solidFill>
                  <a:srgbClr val="24292F"/>
                </a:solidFill>
                <a:effectLst/>
                <a:latin typeface="宋体" panose="02010600030101010101" pitchFamily="2" charset="-122"/>
                <a:ea typeface="宋体" panose="02010600030101010101" pitchFamily="2" charset="-122"/>
              </a:rPr>
              <a:t>项，创建一个新的</a:t>
            </a:r>
            <a:r>
              <a:rPr lang="en-US" altLang="zh-CN" b="0" i="0" dirty="0" err="1">
                <a:solidFill>
                  <a:srgbClr val="24292F"/>
                </a:solidFill>
                <a:effectLst/>
                <a:latin typeface="宋体" panose="02010600030101010101" pitchFamily="2" charset="-122"/>
                <a:ea typeface="宋体" panose="02010600030101010101" pitchFamily="2" charset="-122"/>
              </a:rPr>
              <a:t>vmap_area</a:t>
            </a:r>
            <a:r>
              <a:rPr lang="zh-CN" altLang="en-US" b="0" i="0" dirty="0">
                <a:solidFill>
                  <a:srgbClr val="24292F"/>
                </a:solidFill>
                <a:effectLst/>
                <a:latin typeface="宋体" panose="02010600030101010101" pitchFamily="2" charset="-122"/>
                <a:ea typeface="宋体" panose="02010600030101010101" pitchFamily="2" charset="-122"/>
              </a:rPr>
              <a:t>，并通过</a:t>
            </a:r>
            <a:r>
              <a:rPr lang="en-US" altLang="zh-CN" b="0" i="0" dirty="0">
                <a:solidFill>
                  <a:srgbClr val="24292F"/>
                </a:solidFill>
                <a:effectLst/>
                <a:latin typeface="宋体" panose="02010600030101010101" pitchFamily="2" charset="-122"/>
                <a:ea typeface="宋体" panose="02010600030101010101" pitchFamily="2" charset="-122"/>
              </a:rPr>
              <a:t>__</a:t>
            </a:r>
            <a:r>
              <a:rPr lang="en-US" altLang="zh-CN" b="0" i="0" dirty="0" err="1">
                <a:solidFill>
                  <a:srgbClr val="24292F"/>
                </a:solidFill>
                <a:effectLst/>
                <a:latin typeface="宋体" panose="02010600030101010101" pitchFamily="2" charset="-122"/>
                <a:ea typeface="宋体" panose="02010600030101010101" pitchFamily="2" charset="-122"/>
              </a:rPr>
              <a:t>insert_vmap_area</a:t>
            </a:r>
            <a:r>
              <a:rPr lang="zh-CN" altLang="en-US" b="0" i="0" dirty="0">
                <a:solidFill>
                  <a:srgbClr val="24292F"/>
                </a:solidFill>
                <a:effectLst/>
                <a:latin typeface="宋体" panose="02010600030101010101" pitchFamily="2" charset="-122"/>
                <a:ea typeface="宋体" panose="02010600030101010101" pitchFamily="2" charset="-122"/>
              </a:rPr>
              <a:t>函数将其加入到非连续内存块的管理中。</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将</a:t>
            </a:r>
            <a:r>
              <a:rPr lang="en-US" altLang="zh-CN" b="0" i="0" dirty="0" err="1">
                <a:solidFill>
                  <a:srgbClr val="24292F"/>
                </a:solidFill>
                <a:effectLst/>
                <a:latin typeface="宋体" panose="02010600030101010101" pitchFamily="2" charset="-122"/>
                <a:ea typeface="宋体" panose="02010600030101010101" pitchFamily="2" charset="-122"/>
              </a:rPr>
              <a:t>vmap_area_pcpu_hole</a:t>
            </a:r>
            <a:r>
              <a:rPr lang="zh-CN" altLang="en-US" b="0" i="0" dirty="0">
                <a:solidFill>
                  <a:srgbClr val="24292F"/>
                </a:solidFill>
                <a:effectLst/>
                <a:latin typeface="宋体" panose="02010600030101010101" pitchFamily="2" charset="-122"/>
                <a:ea typeface="宋体" panose="02010600030101010101" pitchFamily="2" charset="-122"/>
              </a:rPr>
              <a:t>变量设置为</a:t>
            </a:r>
            <a:r>
              <a:rPr lang="en-US" altLang="zh-CN" b="0" i="0" dirty="0">
                <a:solidFill>
                  <a:srgbClr val="24292F"/>
                </a:solidFill>
                <a:effectLst/>
                <a:latin typeface="宋体" panose="02010600030101010101" pitchFamily="2" charset="-122"/>
                <a:ea typeface="宋体" panose="02010600030101010101" pitchFamily="2" charset="-122"/>
              </a:rPr>
              <a:t>VMALLOC_END</a:t>
            </a:r>
            <a:r>
              <a:rPr lang="zh-CN" altLang="en-US" b="0" i="0" dirty="0">
                <a:solidFill>
                  <a:srgbClr val="24292F"/>
                </a:solidFill>
                <a:effectLst/>
                <a:latin typeface="宋体" panose="02010600030101010101" pitchFamily="2" charset="-122"/>
                <a:ea typeface="宋体" panose="02010600030101010101" pitchFamily="2" charset="-122"/>
              </a:rPr>
              <a:t>，该变量用于追踪虚拟内存系统中的可用空洞。</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最后，将</a:t>
            </a:r>
            <a:r>
              <a:rPr lang="en-US" altLang="zh-CN" b="0" i="0" dirty="0" err="1">
                <a:solidFill>
                  <a:srgbClr val="24292F"/>
                </a:solidFill>
                <a:effectLst/>
                <a:latin typeface="宋体" panose="02010600030101010101" pitchFamily="2" charset="-122"/>
                <a:ea typeface="宋体" panose="02010600030101010101" pitchFamily="2" charset="-122"/>
              </a:rPr>
              <a:t>vmap_initialized</a:t>
            </a:r>
            <a:r>
              <a:rPr lang="zh-CN" altLang="en-US" b="0" i="0" dirty="0">
                <a:solidFill>
                  <a:srgbClr val="24292F"/>
                </a:solidFill>
                <a:effectLst/>
                <a:latin typeface="宋体" panose="02010600030101010101" pitchFamily="2" charset="-122"/>
                <a:ea typeface="宋体" panose="02010600030101010101" pitchFamily="2" charset="-122"/>
              </a:rPr>
              <a:t>标志设为真，表示虚拟内存系统已经完成了初始化。</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latin typeface="宋体" panose="02010600030101010101" pitchFamily="2" charset="-122"/>
                <a:ea typeface="宋体" panose="02010600030101010101" pitchFamily="2" charset="-122"/>
              </a:rPr>
              <a:t>该函数用于构建所有内存节点的区域列表（</a:t>
            </a:r>
            <a:r>
              <a:rPr lang="en-US" altLang="zh-CN" dirty="0" err="1">
                <a:latin typeface="宋体" panose="02010600030101010101" pitchFamily="2" charset="-122"/>
                <a:ea typeface="宋体" panose="02010600030101010101" pitchFamily="2" charset="-122"/>
              </a:rPr>
              <a:t>zonelists</a:t>
            </a:r>
            <a:r>
              <a:rPr lang="zh-CN" altLang="en-US" dirty="0">
                <a:latin typeface="宋体" panose="02010600030101010101" pitchFamily="2" charset="-122"/>
                <a:ea typeface="宋体" panose="02010600030101010101" pitchFamily="2" charset="-122"/>
              </a:rPr>
              <a:t>）。这个函数在系统启动阶段进行调用，或者在需要更新区域列表时调用。另外，这个函数需要在</a:t>
            </a:r>
            <a:r>
              <a:rPr lang="en-US" altLang="zh-CN" dirty="0" err="1">
                <a:latin typeface="宋体" panose="02010600030101010101" pitchFamily="2" charset="-122"/>
                <a:ea typeface="宋体" panose="02010600030101010101" pitchFamily="2" charset="-122"/>
              </a:rPr>
              <a:t>parse_early_topology</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函数之后调用，以确保内存节点数据已准备好。</a:t>
            </a:r>
            <a:endParaRPr lang="en-US" altLang="zh-CN" dirty="0">
              <a:latin typeface="宋体" panose="02010600030101010101" pitchFamily="2" charset="-122"/>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latin typeface="宋体" panose="02010600030101010101" pitchFamily="2" charset="-122"/>
                <a:ea typeface="宋体" panose="02010600030101010101" pitchFamily="2" charset="-122"/>
              </a:rPr>
              <a:t>初始化中各变量：</a:t>
            </a:r>
            <a:endParaRPr lang="zh-CN" altLang="en-US" dirty="0">
              <a:latin typeface="宋体" panose="02010600030101010101" pitchFamily="2" charset="-122"/>
              <a:ea typeface="宋体" panose="02010600030101010101" pitchFamily="2" charset="-122"/>
            </a:endParaRPr>
          </a:p>
          <a:p>
            <a:pPr marL="228600" indent="-228600">
              <a:buAutoNum type="arabicPeriod"/>
            </a:pPr>
            <a:r>
              <a:rPr lang="en-US" altLang="zh-CN" dirty="0" err="1">
                <a:latin typeface="宋体" panose="02010600030101010101" pitchFamily="2" charset="-122"/>
                <a:ea typeface="宋体" panose="02010600030101010101" pitchFamily="2" charset="-122"/>
              </a:rPr>
              <a:t>build_in_progress</a:t>
            </a:r>
            <a:r>
              <a:rPr lang="zh-CN" altLang="en-US" b="0" i="0" dirty="0">
                <a:solidFill>
                  <a:srgbClr val="24292F"/>
                </a:solidFill>
                <a:effectLst/>
                <a:latin typeface="宋体" panose="02010600030101010101" pitchFamily="2" charset="-122"/>
                <a:ea typeface="宋体" panose="02010600030101010101" pitchFamily="2" charset="-122"/>
              </a:rPr>
              <a:t>，这是一个标志变量，用来检查是否已经有一个进程在构建区域列表，以防止重入。函数开始时会设置它的值为</a:t>
            </a:r>
            <a:r>
              <a:rPr lang="en-US" altLang="zh-CN" b="0" i="0" dirty="0">
                <a:solidFill>
                  <a:srgbClr val="24292F"/>
                </a:solidFill>
                <a:effectLst/>
                <a:latin typeface="宋体" panose="02010600030101010101" pitchFamily="2" charset="-122"/>
                <a:ea typeface="宋体" panose="02010600030101010101" pitchFamily="2" charset="-122"/>
              </a:rPr>
              <a:t>1</a:t>
            </a:r>
            <a:r>
              <a:rPr lang="zh-CN" altLang="en-US" b="0" i="0" dirty="0">
                <a:solidFill>
                  <a:srgbClr val="24292F"/>
                </a:solidFill>
                <a:effectLst/>
                <a:latin typeface="宋体" panose="02010600030101010101" pitchFamily="2" charset="-122"/>
                <a:ea typeface="宋体" panose="02010600030101010101" pitchFamily="2" charset="-122"/>
              </a:rPr>
              <a:t>。</a:t>
            </a:r>
            <a:endParaRPr lang="en-US" altLang="zh-CN" b="0" i="0" dirty="0">
              <a:solidFill>
                <a:srgbClr val="24292F"/>
              </a:solidFill>
              <a:effectLst/>
              <a:latin typeface="宋体" panose="02010600030101010101" pitchFamily="2" charset="-122"/>
              <a:ea typeface="宋体" panose="02010600030101010101" pitchFamily="2" charset="-122"/>
            </a:endParaRPr>
          </a:p>
          <a:p>
            <a:pPr marL="228600" indent="-228600">
              <a:buAutoNum type="arabicPeriod"/>
            </a:pPr>
            <a:r>
              <a:rPr lang="en-US" altLang="zh-CN" b="0" i="0" dirty="0">
                <a:solidFill>
                  <a:srgbClr val="24292F"/>
                </a:solidFill>
                <a:effectLst/>
                <a:latin typeface="宋体" panose="02010600030101010101" pitchFamily="2" charset="-122"/>
                <a:ea typeface="宋体" panose="02010600030101010101" pitchFamily="2" charset="-122"/>
              </a:rPr>
              <a:t> const </a:t>
            </a:r>
            <a:r>
              <a:rPr lang="en-US" altLang="zh-CN" dirty="0">
                <a:latin typeface="宋体" panose="02010600030101010101" pitchFamily="2" charset="-122"/>
                <a:ea typeface="宋体" panose="02010600030101010101" pitchFamily="2" charset="-122"/>
              </a:rPr>
              <a:t>struct </a:t>
            </a:r>
            <a:r>
              <a:rPr lang="en-US" altLang="zh-CN" dirty="0" err="1">
                <a:latin typeface="宋体" panose="02010600030101010101" pitchFamily="2" charset="-122"/>
                <a:ea typeface="宋体" panose="02010600030101010101" pitchFamily="2" charset="-122"/>
              </a:rPr>
              <a:t>cpumask</a:t>
            </a:r>
            <a:r>
              <a:rPr lang="en-US" altLang="zh-CN" dirty="0">
                <a:latin typeface="宋体" panose="02010600030101010101" pitchFamily="2" charset="-122"/>
                <a:ea typeface="宋体" panose="02010600030101010101" pitchFamily="2" charset="-122"/>
              </a:rPr>
              <a:t> *</a:t>
            </a:r>
            <a:r>
              <a:rPr lang="en-US" altLang="zh-CN" dirty="0" err="1">
                <a:latin typeface="宋体" panose="02010600030101010101" pitchFamily="2" charset="-122"/>
                <a:ea typeface="宋体" panose="02010600030101010101" pitchFamily="2" charset="-122"/>
              </a:rPr>
              <a:t>cpu_map</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的指针，预留以便将来使用</a:t>
            </a:r>
            <a:r>
              <a:rPr lang="en-US" altLang="zh-CN" b="0" i="0" dirty="0">
                <a:solidFill>
                  <a:srgbClr val="24292F"/>
                </a:solidFill>
                <a:effectLst/>
                <a:latin typeface="宋体" panose="02010600030101010101" pitchFamily="2" charset="-122"/>
                <a:ea typeface="宋体" panose="02010600030101010101" pitchFamily="2" charset="-122"/>
              </a:rPr>
              <a:t>CPU</a:t>
            </a:r>
            <a:r>
              <a:rPr lang="zh-CN" altLang="en-US" b="0" i="0" dirty="0">
                <a:solidFill>
                  <a:srgbClr val="24292F"/>
                </a:solidFill>
                <a:effectLst/>
                <a:latin typeface="宋体" panose="02010600030101010101" pitchFamily="2" charset="-122"/>
                <a:ea typeface="宋体" panose="02010600030101010101" pitchFamily="2" charset="-122"/>
              </a:rPr>
              <a:t>掩码。</a:t>
            </a:r>
            <a:endParaRPr lang="en-US" altLang="zh-CN" b="0" i="0" dirty="0">
              <a:solidFill>
                <a:srgbClr val="24292F"/>
              </a:solidFill>
              <a:effectLst/>
              <a:latin typeface="宋体" panose="02010600030101010101" pitchFamily="2" charset="-122"/>
              <a:ea typeface="宋体" panose="02010600030101010101" pitchFamily="2" charset="-122"/>
            </a:endParaRPr>
          </a:p>
          <a:p>
            <a:pPr marL="228600" indent="-228600">
              <a:buAutoNum type="arabicPeriod"/>
            </a:pPr>
            <a:r>
              <a:rPr lang="zh-CN" altLang="en-US" b="0" i="0" dirty="0">
                <a:solidFill>
                  <a:srgbClr val="24292F"/>
                </a:solidFill>
                <a:effectLst/>
                <a:latin typeface="宋体" panose="02010600030101010101" pitchFamily="2" charset="-122"/>
                <a:ea typeface="宋体" panose="02010600030101010101" pitchFamily="2" charset="-122"/>
              </a:rPr>
              <a:t>（在上下文中）初始化过程将 </a:t>
            </a:r>
            <a:r>
              <a:rPr lang="en-US" altLang="zh-CN" dirty="0" err="1">
                <a:latin typeface="宋体" panose="02010600030101010101" pitchFamily="2" charset="-122"/>
                <a:ea typeface="宋体" panose="02010600030101010101" pitchFamily="2" charset="-122"/>
              </a:rPr>
              <a:t>node_load</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数组的所有元素设置为</a:t>
            </a:r>
            <a:r>
              <a:rPr lang="en-US" altLang="zh-CN" b="0" i="0" dirty="0">
                <a:solidFill>
                  <a:srgbClr val="24292F"/>
                </a:solidFill>
                <a:effectLst/>
                <a:latin typeface="宋体" panose="02010600030101010101" pitchFamily="2" charset="-122"/>
                <a:ea typeface="宋体" panose="02010600030101010101" pitchFamily="2" charset="-122"/>
              </a:rPr>
              <a:t>0</a:t>
            </a:r>
            <a:r>
              <a:rPr lang="zh-CN" altLang="en-US" b="0" i="0" dirty="0">
                <a:solidFill>
                  <a:srgbClr val="24292F"/>
                </a:solidFill>
                <a:effectLst/>
                <a:latin typeface="宋体" panose="02010600030101010101" pitchFamily="2" charset="-122"/>
                <a:ea typeface="宋体" panose="02010600030101010101" pitchFamily="2" charset="-122"/>
              </a:rPr>
              <a:t>。</a:t>
            </a:r>
            <a:r>
              <a:rPr lang="en-US" altLang="zh-CN" dirty="0" err="1">
                <a:latin typeface="宋体" panose="02010600030101010101" pitchFamily="2" charset="-122"/>
                <a:ea typeface="宋体" panose="02010600030101010101" pitchFamily="2" charset="-122"/>
              </a:rPr>
              <a:t>memset</a:t>
            </a:r>
            <a:r>
              <a:rPr lang="en-US" altLang="zh-CN" dirty="0">
                <a:latin typeface="宋体" panose="02010600030101010101" pitchFamily="2" charset="-122"/>
                <a:ea typeface="宋体" panose="02010600030101010101" pitchFamily="2" charset="-122"/>
              </a:rPr>
              <a:t>(</a:t>
            </a:r>
            <a:r>
              <a:rPr lang="en-US" altLang="zh-CN" dirty="0" err="1">
                <a:latin typeface="宋体" panose="02010600030101010101" pitchFamily="2" charset="-122"/>
                <a:ea typeface="宋体" panose="02010600030101010101" pitchFamily="2" charset="-122"/>
              </a:rPr>
              <a:t>node_load</a:t>
            </a:r>
            <a:r>
              <a:rPr lang="en-US" altLang="zh-CN" dirty="0">
                <a:latin typeface="宋体" panose="02010600030101010101" pitchFamily="2" charset="-122"/>
                <a:ea typeface="宋体" panose="02010600030101010101" pitchFamily="2" charset="-122"/>
              </a:rPr>
              <a:t>, 0, </a:t>
            </a:r>
            <a:r>
              <a:rPr lang="en-US" altLang="zh-CN" dirty="0" err="1">
                <a:latin typeface="宋体" panose="02010600030101010101" pitchFamily="2" charset="-122"/>
                <a:ea typeface="宋体" panose="02010600030101010101" pitchFamily="2" charset="-122"/>
              </a:rPr>
              <a:t>sizeof</a:t>
            </a:r>
            <a:r>
              <a:rPr lang="en-US" altLang="zh-CN" dirty="0">
                <a:latin typeface="宋体" panose="02010600030101010101" pitchFamily="2" charset="-122"/>
                <a:ea typeface="宋体" panose="02010600030101010101" pitchFamily="2" charset="-122"/>
              </a:rPr>
              <a:t>(</a:t>
            </a:r>
            <a:r>
              <a:rPr lang="en-US" altLang="zh-CN" dirty="0" err="1">
                <a:latin typeface="宋体" panose="02010600030101010101" pitchFamily="2" charset="-122"/>
                <a:ea typeface="宋体" panose="02010600030101010101" pitchFamily="2" charset="-122"/>
              </a:rPr>
              <a:t>node_load</a:t>
            </a:r>
            <a:r>
              <a:rPr lang="en-US" altLang="zh-CN" dirty="0">
                <a:latin typeface="宋体" panose="02010600030101010101" pitchFamily="2" charset="-122"/>
                <a:ea typeface="宋体" panose="02010600030101010101" pitchFamily="2" charset="-122"/>
              </a:rPr>
              <a:t>));</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这个 </a:t>
            </a:r>
            <a:r>
              <a:rPr lang="en-US" altLang="zh-CN" dirty="0" err="1">
                <a:latin typeface="宋体" panose="02010600030101010101" pitchFamily="2" charset="-122"/>
                <a:ea typeface="宋体" panose="02010600030101010101" pitchFamily="2" charset="-122"/>
              </a:rPr>
              <a:t>node_load</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通常用来存储系统内每个节点的负载信息。</a:t>
            </a:r>
            <a:endParaRPr lang="en-US" altLang="zh-CN" b="0" i="0" dirty="0">
              <a:solidFill>
                <a:srgbClr val="24292F"/>
              </a:solidFill>
              <a:effectLst/>
              <a:latin typeface="宋体" panose="02010600030101010101" pitchFamily="2" charset="-122"/>
              <a:ea typeface="宋体" panose="02010600030101010101" pitchFamily="2" charset="-122"/>
            </a:endParaRPr>
          </a:p>
          <a:p>
            <a:pPr marL="228600" marR="0" lvl="0" indent="-228600" algn="l" defTabSz="914400" rtl="0" eaLnBrk="1" fontAlgn="auto" latinLnBrk="0" hangingPunct="1">
              <a:lnSpc>
                <a:spcPct val="100000"/>
              </a:lnSpc>
              <a:spcBef>
                <a:spcPts val="0"/>
              </a:spcBef>
              <a:spcAft>
                <a:spcPts val="0"/>
              </a:spcAft>
              <a:buClrTx/>
              <a:buSzTx/>
              <a:buFontTx/>
              <a:buAutoNum type="arabicPeriod"/>
              <a:defRPr/>
            </a:pPr>
            <a:r>
              <a:rPr lang="en-US" altLang="zh-CN" b="0" i="0" dirty="0">
                <a:solidFill>
                  <a:srgbClr val="24292F"/>
                </a:solidFill>
                <a:effectLst/>
                <a:latin typeface="宋体" panose="02010600030101010101" pitchFamily="2" charset="-122"/>
                <a:ea typeface="宋体" panose="02010600030101010101" pitchFamily="2" charset="-122"/>
              </a:rPr>
              <a:t>reliable node mask </a:t>
            </a:r>
            <a:r>
              <a:rPr lang="zh-CN" altLang="en-US" b="0" i="0" dirty="0">
                <a:solidFill>
                  <a:srgbClr val="24292F"/>
                </a:solidFill>
                <a:effectLst/>
                <a:latin typeface="宋体" panose="02010600030101010101" pitchFamily="2" charset="-122"/>
                <a:ea typeface="宋体" panose="02010600030101010101" pitchFamily="2" charset="-122"/>
              </a:rPr>
              <a:t>的结构由</a:t>
            </a:r>
            <a:r>
              <a:rPr lang="en-US" altLang="zh-CN" b="0" i="0" dirty="0" err="1">
                <a:solidFill>
                  <a:srgbClr val="24292F"/>
                </a:solidFill>
                <a:effectLst/>
                <a:latin typeface="宋体" panose="02010600030101010101" pitchFamily="2" charset="-122"/>
                <a:ea typeface="宋体" panose="02010600030101010101" pitchFamily="2" charset="-122"/>
              </a:rPr>
              <a:t>init_reliable_node_mask</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函数来初始化。这个结构用于标识在内存压力下，哪些节点是可靠的，可以为内存分配器分配内存。</a:t>
            </a:r>
            <a:endParaRPr lang="zh-CN" altLang="en-US" b="0" i="0" dirty="0">
              <a:solidFill>
                <a:srgbClr val="24292F"/>
              </a:solidFill>
              <a:effectLst/>
              <a:latin typeface="宋体" panose="02010600030101010101" pitchFamily="2" charset="-122"/>
              <a:ea typeface="宋体" panose="02010600030101010101" pitchFamily="2" charset="-122"/>
            </a:endParaRPr>
          </a:p>
          <a:p>
            <a:pPr marL="228600" indent="-228600">
              <a:buAutoNum type="arabicPeriod"/>
            </a:pPr>
            <a:endParaRPr lang="en-US" altLang="zh-CN"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mj-lt"/>
              <a:buAutoNum type="arabicPeriod"/>
            </a:pP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调用 </a:t>
            </a:r>
            <a:r>
              <a:rPr lang="en-US" altLang="zh-CN" b="0" i="0" dirty="0" err="1">
                <a:solidFill>
                  <a:srgbClr val="24292F"/>
                </a:solidFill>
                <a:effectLst/>
                <a:latin typeface="宋体" panose="02010600030101010101" pitchFamily="2" charset="-122"/>
                <a:ea typeface="宋体" panose="02010600030101010101" pitchFamily="2" charset="-122"/>
              </a:rPr>
              <a:t>cpuhp_setup_state_nocalls</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函数设置处理器热插拔的状态。这个函数用于注册处理器热插拔回调函数，但在这里只关心处理器离线状态时的清理工作。传递给函数的参数包括状态的标识符 </a:t>
            </a:r>
            <a:r>
              <a:rPr lang="en-US" altLang="zh-CN" b="0" i="0" dirty="0">
                <a:solidFill>
                  <a:srgbClr val="24292F"/>
                </a:solidFill>
                <a:effectLst/>
                <a:latin typeface="宋体" panose="02010600030101010101" pitchFamily="2" charset="-122"/>
                <a:ea typeface="宋体" panose="02010600030101010101" pitchFamily="2" charset="-122"/>
              </a:rPr>
              <a:t>CPUHP_PAGE_ALLOC_DEAD</a:t>
            </a:r>
            <a:r>
              <a:rPr lang="zh-CN" altLang="en-US" b="0" i="0" dirty="0">
                <a:solidFill>
                  <a:srgbClr val="24292F"/>
                </a:solidFill>
                <a:effectLst/>
                <a:latin typeface="宋体" panose="02010600030101010101" pitchFamily="2" charset="-122"/>
                <a:ea typeface="宋体" panose="02010600030101010101" pitchFamily="2" charset="-122"/>
              </a:rPr>
              <a:t>，说明字符串 </a:t>
            </a:r>
            <a:r>
              <a:rPr lang="en-US" altLang="zh-CN" b="0" i="0" dirty="0">
                <a:solidFill>
                  <a:srgbClr val="24292F"/>
                </a:solidFill>
                <a:effectLst/>
                <a:latin typeface="宋体" panose="02010600030101010101" pitchFamily="2" charset="-122"/>
                <a:ea typeface="宋体" panose="02010600030101010101" pitchFamily="2" charset="-122"/>
              </a:rPr>
              <a:t>"mm/</a:t>
            </a:r>
            <a:r>
              <a:rPr lang="en-US" altLang="zh-CN" b="0" i="0" dirty="0" err="1">
                <a:solidFill>
                  <a:srgbClr val="24292F"/>
                </a:solidFill>
                <a:effectLst/>
                <a:latin typeface="宋体" panose="02010600030101010101" pitchFamily="2" charset="-122"/>
                <a:ea typeface="宋体" panose="02010600030101010101" pitchFamily="2" charset="-122"/>
              </a:rPr>
              <a:t>page_alloc:dead</a:t>
            </a:r>
            <a:r>
              <a:rPr lang="en-US" altLang="zh-CN" b="0" i="0" dirty="0">
                <a:solidFill>
                  <a:srgbClr val="24292F"/>
                </a:solidFill>
                <a:effectLst/>
                <a:latin typeface="宋体" panose="02010600030101010101" pitchFamily="2" charset="-122"/>
                <a:ea typeface="宋体" panose="02010600030101010101" pitchFamily="2" charset="-122"/>
              </a:rPr>
              <a:t>"</a:t>
            </a:r>
            <a:r>
              <a:rPr lang="zh-CN" altLang="en-US" b="0" i="0" dirty="0">
                <a:solidFill>
                  <a:srgbClr val="24292F"/>
                </a:solidFill>
                <a:effectLst/>
                <a:latin typeface="宋体" panose="02010600030101010101" pitchFamily="2" charset="-122"/>
                <a:ea typeface="宋体" panose="02010600030101010101" pitchFamily="2" charset="-122"/>
              </a:rPr>
              <a:t>，在线回调（传递 </a:t>
            </a:r>
            <a:r>
              <a:rPr lang="en-US" altLang="zh-CN" b="0" i="0" dirty="0">
                <a:solidFill>
                  <a:srgbClr val="24292F"/>
                </a:solidFill>
                <a:effectLst/>
                <a:latin typeface="宋体" panose="02010600030101010101" pitchFamily="2" charset="-122"/>
                <a:ea typeface="宋体" panose="02010600030101010101" pitchFamily="2" charset="-122"/>
              </a:rPr>
              <a:t>NULL </a:t>
            </a:r>
            <a:r>
              <a:rPr lang="zh-CN" altLang="en-US" b="0" i="0" dirty="0">
                <a:solidFill>
                  <a:srgbClr val="24292F"/>
                </a:solidFill>
                <a:effectLst/>
                <a:latin typeface="宋体" panose="02010600030101010101" pitchFamily="2" charset="-122"/>
                <a:ea typeface="宋体" panose="02010600030101010101" pitchFamily="2" charset="-122"/>
              </a:rPr>
              <a:t>表示无需在线回调）和离线回调函数 </a:t>
            </a:r>
            <a:r>
              <a:rPr lang="en-US" altLang="zh-CN" b="0" i="0" dirty="0" err="1">
                <a:solidFill>
                  <a:srgbClr val="24292F"/>
                </a:solidFill>
                <a:effectLst/>
                <a:latin typeface="宋体" panose="02010600030101010101" pitchFamily="2" charset="-122"/>
                <a:ea typeface="宋体" panose="02010600030101010101" pitchFamily="2" charset="-122"/>
              </a:rPr>
              <a:t>page_alloc_cpu_dead</a:t>
            </a:r>
            <a:r>
              <a:rPr lang="zh-CN" altLang="en-US" b="0" i="0" dirty="0">
                <a:solidFill>
                  <a:srgbClr val="24292F"/>
                </a:solidFill>
                <a:effectLst/>
                <a:latin typeface="宋体" panose="02010600030101010101" pitchFamily="2" charset="-122"/>
                <a:ea typeface="宋体" panose="02010600030101010101" pitchFamily="2" charset="-122"/>
              </a:rPr>
              <a:t>。</a:t>
            </a:r>
            <a:endParaRPr lang="zh-CN" altLang="en-US" b="0" i="0" dirty="0">
              <a:solidFill>
                <a:srgbClr val="24292F"/>
              </a:solidFill>
              <a:effectLst/>
              <a:latin typeface="宋体" panose="02010600030101010101" pitchFamily="2" charset="-122"/>
              <a:ea typeface="宋体" panose="02010600030101010101" pitchFamily="2" charset="-122"/>
            </a:endParaRPr>
          </a:p>
          <a:p>
            <a:pPr algn="l">
              <a:buFont typeface="+mj-lt"/>
              <a:buAutoNum type="arabicPeriod"/>
            </a:pPr>
            <a:r>
              <a:rPr lang="zh-CN" altLang="en-US" b="0" i="0" dirty="0">
                <a:solidFill>
                  <a:srgbClr val="24292F"/>
                </a:solidFill>
                <a:effectLst/>
                <a:latin typeface="宋体" panose="02010600030101010101" pitchFamily="2" charset="-122"/>
                <a:ea typeface="宋体" panose="02010600030101010101" pitchFamily="2" charset="-122"/>
              </a:rPr>
              <a:t>使用 </a:t>
            </a:r>
            <a:r>
              <a:rPr lang="en-US" altLang="zh-CN" b="0" i="0" dirty="0">
                <a:solidFill>
                  <a:srgbClr val="24292F"/>
                </a:solidFill>
                <a:effectLst/>
                <a:latin typeface="宋体" panose="02010600030101010101" pitchFamily="2" charset="-122"/>
                <a:ea typeface="宋体" panose="02010600030101010101" pitchFamily="2" charset="-122"/>
              </a:rPr>
              <a:t>WARN_ON </a:t>
            </a:r>
            <a:r>
              <a:rPr lang="zh-CN" altLang="en-US" b="0" i="0" dirty="0">
                <a:solidFill>
                  <a:srgbClr val="24292F"/>
                </a:solidFill>
                <a:effectLst/>
                <a:latin typeface="宋体" panose="02010600030101010101" pitchFamily="2" charset="-122"/>
                <a:ea typeface="宋体" panose="02010600030101010101" pitchFamily="2" charset="-122"/>
              </a:rPr>
              <a:t>宏检查 </a:t>
            </a:r>
            <a:r>
              <a:rPr lang="en-US" altLang="zh-CN" b="0" i="0" dirty="0" err="1">
                <a:solidFill>
                  <a:srgbClr val="24292F"/>
                </a:solidFill>
                <a:effectLst/>
                <a:latin typeface="宋体" panose="02010600030101010101" pitchFamily="2" charset="-122"/>
                <a:ea typeface="宋体" panose="02010600030101010101" pitchFamily="2" charset="-122"/>
              </a:rPr>
              <a:t>cpuhp_setup_state_nocalls</a:t>
            </a:r>
            <a:r>
              <a:rPr lang="en-US" altLang="zh-CN" b="0" i="0" dirty="0">
                <a:solidFill>
                  <a:srgbClr val="24292F"/>
                </a:solidFill>
                <a:effectLst/>
                <a:latin typeface="宋体" panose="02010600030101010101" pitchFamily="2" charset="-122"/>
                <a:ea typeface="宋体" panose="02010600030101010101" pitchFamily="2" charset="-122"/>
              </a:rPr>
              <a:t>() </a:t>
            </a:r>
            <a:r>
              <a:rPr lang="zh-CN" altLang="en-US" b="0" i="0" dirty="0">
                <a:solidFill>
                  <a:srgbClr val="24292F"/>
                </a:solidFill>
                <a:effectLst/>
                <a:latin typeface="宋体" panose="02010600030101010101" pitchFamily="2" charset="-122"/>
                <a:ea typeface="宋体" panose="02010600030101010101" pitchFamily="2" charset="-122"/>
              </a:rPr>
              <a:t>的返回值。如果返回值小于 </a:t>
            </a:r>
            <a:r>
              <a:rPr lang="en-US" altLang="zh-CN" b="0" i="0" dirty="0">
                <a:solidFill>
                  <a:srgbClr val="24292F"/>
                </a:solidFill>
                <a:effectLst/>
                <a:latin typeface="宋体" panose="02010600030101010101" pitchFamily="2" charset="-122"/>
                <a:ea typeface="宋体" panose="02010600030101010101" pitchFamily="2" charset="-122"/>
              </a:rPr>
              <a:t>0</a:t>
            </a:r>
            <a:r>
              <a:rPr lang="zh-CN" altLang="en-US" b="0" i="0" dirty="0">
                <a:solidFill>
                  <a:srgbClr val="24292F"/>
                </a:solidFill>
                <a:effectLst/>
                <a:latin typeface="宋体" panose="02010600030101010101" pitchFamily="2" charset="-122"/>
                <a:ea typeface="宋体" panose="02010600030101010101" pitchFamily="2" charset="-122"/>
              </a:rPr>
              <a:t>，</a:t>
            </a:r>
            <a:r>
              <a:rPr lang="en-US" altLang="zh-CN" b="0" i="0" dirty="0">
                <a:solidFill>
                  <a:srgbClr val="24292F"/>
                </a:solidFill>
                <a:effectLst/>
                <a:latin typeface="宋体" panose="02010600030101010101" pitchFamily="2" charset="-122"/>
                <a:ea typeface="宋体" panose="02010600030101010101" pitchFamily="2" charset="-122"/>
              </a:rPr>
              <a:t>WARN_ON </a:t>
            </a:r>
            <a:r>
              <a:rPr lang="zh-CN" altLang="en-US" b="0" i="0" dirty="0">
                <a:solidFill>
                  <a:srgbClr val="24292F"/>
                </a:solidFill>
                <a:effectLst/>
                <a:latin typeface="宋体" panose="02010600030101010101" pitchFamily="2" charset="-122"/>
                <a:ea typeface="宋体" panose="02010600030101010101" pitchFamily="2" charset="-122"/>
              </a:rPr>
              <a:t>会打印警告信息，表示设置状态失败。这个警告在开发调试阶段有助于发现问题，但在生产环境中通常不会开启。</a:t>
            </a:r>
            <a:endParaRPr lang="zh-CN" altLang="en-US" b="0" i="0" dirty="0">
              <a:solidFill>
                <a:srgbClr val="24292F"/>
              </a:solidFill>
              <a:effectLst/>
              <a:latin typeface="宋体" panose="02010600030101010101" pitchFamily="2" charset="-122"/>
              <a:ea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B63C042-E71D-4247-9704-C0BB6B56CC72}"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12.xml"/><Relationship Id="rId7"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tags" Target="../tags/tag4.xml"/><Relationship Id="rId4" Type="http://schemas.openxmlformats.org/officeDocument/2006/relationships/image" Target="../media/image16.png"/><Relationship Id="rId3" Type="http://schemas.openxmlformats.org/officeDocument/2006/relationships/tags" Target="../tags/tag3.xml"/><Relationship Id="rId2" Type="http://schemas.openxmlformats.org/officeDocument/2006/relationships/image" Target="../media/image15.png"/><Relationship Id="rId1" Type="http://schemas.openxmlformats.org/officeDocument/2006/relationships/image" Target="../media/image14.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18.png"/><Relationship Id="rId1" Type="http://schemas.openxmlformats.org/officeDocument/2006/relationships/tags" Target="../tags/tag5.xml"/></Relationships>
</file>

<file path=ppt/slides/_rels/slide14.xml.rels><?xml version="1.0" encoding="UTF-8" standalone="yes"?>
<Relationships xmlns="http://schemas.openxmlformats.org/package/2006/relationships"><Relationship Id="rId9" Type="http://schemas.openxmlformats.org/officeDocument/2006/relationships/notesSlide" Target="../notesSlides/notesSlide14.xml"/><Relationship Id="rId8" Type="http://schemas.openxmlformats.org/officeDocument/2006/relationships/slideLayout" Target="../slideLayouts/slideLayout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image" Target="../media/image19.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tags" Target="../tags/tag12.xml"/><Relationship Id="rId1" Type="http://schemas.openxmlformats.org/officeDocument/2006/relationships/image" Target="../media/image20.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image" Target="../media/image21.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tags" Target="../tags/tag14.xml"/><Relationship Id="rId1" Type="http://schemas.openxmlformats.org/officeDocument/2006/relationships/image" Target="../media/image22.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2.xml"/><Relationship Id="rId3" Type="http://schemas.openxmlformats.org/officeDocument/2006/relationships/tags" Target="../tags/tag16.xml"/><Relationship Id="rId2" Type="http://schemas.openxmlformats.org/officeDocument/2006/relationships/image" Target="../media/image23.png"/><Relationship Id="rId1" Type="http://schemas.openxmlformats.org/officeDocument/2006/relationships/tags" Target="../tags/tag15.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2.xml"/><Relationship Id="rId3" Type="http://schemas.openxmlformats.org/officeDocument/2006/relationships/image" Target="../media/image24.png"/><Relationship Id="rId2" Type="http://schemas.openxmlformats.org/officeDocument/2006/relationships/image" Target="../media/image22.png"/><Relationship Id="rId1" Type="http://schemas.openxmlformats.org/officeDocument/2006/relationships/tags" Target="../tags/tag1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2.xml"/><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tags" Target="../tags/tag18.xml"/></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2.xml"/><Relationship Id="rId4" Type="http://schemas.openxmlformats.org/officeDocument/2006/relationships/image" Target="../media/image29.png"/><Relationship Id="rId3" Type="http://schemas.openxmlformats.org/officeDocument/2006/relationships/tags" Target="../tags/tag20.xml"/><Relationship Id="rId2" Type="http://schemas.openxmlformats.org/officeDocument/2006/relationships/image" Target="../media/image28.png"/><Relationship Id="rId1" Type="http://schemas.openxmlformats.org/officeDocument/2006/relationships/tags" Target="../tags/tag19.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4.xml"/><Relationship Id="rId1" Type="http://schemas.openxmlformats.org/officeDocument/2006/relationships/image" Target="../media/image1.png"/></Relationships>
</file>

<file path=ppt/slides/_rels/slide27.xml.rels><?xml version="1.0" encoding="UTF-8" standalone="yes"?>
<Relationships xmlns="http://schemas.openxmlformats.org/package/2006/relationships"><Relationship Id="rId8" Type="http://schemas.openxmlformats.org/officeDocument/2006/relationships/notesSlide" Target="../notesSlides/notesSlide27.xml"/><Relationship Id="rId7" Type="http://schemas.openxmlformats.org/officeDocument/2006/relationships/slideLayout" Target="../slideLayouts/slideLayout2.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image" Target="../media/image31.png"/><Relationship Id="rId1" Type="http://schemas.openxmlformats.org/officeDocument/2006/relationships/image" Target="../media/image30.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2.xml"/><Relationship Id="rId2" Type="http://schemas.openxmlformats.org/officeDocument/2006/relationships/image" Target="../media/image33.png"/><Relationship Id="rId1" Type="http://schemas.openxmlformats.org/officeDocument/2006/relationships/image" Target="../media/image32.png"/></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2.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tags" Target="../tags/tag25.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4.xml"/><Relationship Id="rId3" Type="http://schemas.openxmlformats.org/officeDocument/2006/relationships/image" Target="../media/image1.png"/><Relationship Id="rId2" Type="http://schemas.microsoft.com/office/2007/relationships/hdphoto" Target="../media/image5.wdp"/><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2.xml"/><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4.xml"/><Relationship Id="rId1" Type="http://schemas.openxmlformats.org/officeDocument/2006/relationships/image" Target="../media/image1.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image" Target="../media/image34.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image" Target="../media/image35.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image" Target="../media/image36.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39.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2.xml"/><Relationship Id="rId2" Type="http://schemas.openxmlformats.org/officeDocument/2006/relationships/image" Target="../media/image39.png"/><Relationship Id="rId1"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image" Target="../media/image40.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image" Target="../media/image41.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image" Target="../media/image42.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image" Target="../media/image43.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image" Target="../media/image44.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image" Target="../media/image45.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image" Target="../media/image46.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image" Target="../media/image47.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5" Type="http://schemas.openxmlformats.org/officeDocument/2006/relationships/notesSlide" Target="../notesSlides/notesSlide49.xml"/><Relationship Id="rId4" Type="http://schemas.openxmlformats.org/officeDocument/2006/relationships/slideLayout" Target="../slideLayouts/slideLayout4.xml"/><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image" Target="../media/image48.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1" cstate="hq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0" y="2088106"/>
            <a:ext cx="12192000" cy="2559279"/>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1" i="0" u="none" strike="noStrike" kern="1200" cap="none" spc="0" normalizeH="0" baseline="0" noProof="0" dirty="0">
              <a:ln>
                <a:noFill/>
              </a:ln>
              <a:solidFill>
                <a:prstClr val="white">
                  <a:alpha val="50000"/>
                </a:prstClr>
              </a:solidFill>
              <a:effectLst/>
              <a:uLnTx/>
              <a:uFillTx/>
              <a:latin typeface="Arial" panose="020B0604020202020204"/>
              <a:ea typeface="微软雅黑" panose="020B0503020204020204" charset="-122"/>
              <a:cs typeface="+mn-cs"/>
            </a:endParaRPr>
          </a:p>
        </p:txBody>
      </p:sp>
      <p:sp>
        <p:nvSpPr>
          <p:cNvPr id="2" name="标题 1"/>
          <p:cNvSpPr>
            <a:spLocks noGrp="1"/>
          </p:cNvSpPr>
          <p:nvPr>
            <p:ph type="ctrTitle"/>
          </p:nvPr>
        </p:nvSpPr>
        <p:spPr>
          <a:xfrm>
            <a:off x="1524000" y="1933085"/>
            <a:ext cx="9144000" cy="1992963"/>
          </a:xfrm>
        </p:spPr>
        <p:txBody>
          <a:bodyPr/>
          <a:lstStyle/>
          <a:p>
            <a:r>
              <a:rPr lang="zh-CN" altLang="en-US" b="1" dirty="0"/>
              <a:t>第三次实例分析</a:t>
            </a:r>
            <a:r>
              <a:rPr lang="en-US" altLang="zh-CN" b="1" dirty="0"/>
              <a:t> </a:t>
            </a:r>
            <a:r>
              <a:rPr lang="zh-CN" altLang="en-US" b="1" dirty="0"/>
              <a:t>第一部分</a:t>
            </a:r>
            <a:endParaRPr lang="zh-CN" altLang="en-US" b="1" dirty="0"/>
          </a:p>
        </p:txBody>
      </p:sp>
      <p:sp>
        <p:nvSpPr>
          <p:cNvPr id="3" name="副标题 2"/>
          <p:cNvSpPr>
            <a:spLocks noGrp="1"/>
          </p:cNvSpPr>
          <p:nvPr>
            <p:ph type="subTitle" idx="1"/>
          </p:nvPr>
        </p:nvSpPr>
        <p:spPr>
          <a:xfrm>
            <a:off x="1524000" y="4005618"/>
            <a:ext cx="9144000" cy="1970829"/>
          </a:xfrm>
        </p:spPr>
        <p:txBody>
          <a:bodyPr>
            <a:normAutofit/>
          </a:bodyPr>
          <a:lstStyle/>
          <a:p>
            <a:r>
              <a:rPr lang="zh-CN" altLang="en-US" sz="2800" dirty="0"/>
              <a:t>第</a:t>
            </a:r>
            <a:r>
              <a:rPr lang="en-US" altLang="zh-CN" sz="2800" dirty="0"/>
              <a:t>11</a:t>
            </a:r>
            <a:r>
              <a:rPr lang="zh-CN" altLang="en-US" sz="2800" dirty="0"/>
              <a:t>组</a:t>
            </a:r>
            <a:r>
              <a:rPr lang="en-US" altLang="zh-CN" sz="2800" dirty="0"/>
              <a:t> </a:t>
            </a:r>
            <a:r>
              <a:rPr lang="zh-CN" altLang="en-US" sz="2800" dirty="0"/>
              <a:t>：陈翼飞</a:t>
            </a:r>
            <a:r>
              <a:rPr lang="en-US" altLang="zh-CN" sz="2800" dirty="0"/>
              <a:t> </a:t>
            </a:r>
            <a:r>
              <a:rPr lang="zh-CN" altLang="en-US" sz="2800" dirty="0"/>
              <a:t>张袭</a:t>
            </a:r>
            <a:r>
              <a:rPr lang="en-US" altLang="zh-CN" sz="2800" dirty="0"/>
              <a:t> </a:t>
            </a:r>
            <a:r>
              <a:rPr lang="zh-CN" altLang="en-US" sz="2800" dirty="0"/>
              <a:t>张钊珲</a:t>
            </a:r>
            <a:r>
              <a:rPr lang="en-US" altLang="zh-CN" sz="2800" dirty="0"/>
              <a:t> </a:t>
            </a:r>
            <a:r>
              <a:rPr lang="zh-CN" altLang="en-US" sz="2800" dirty="0"/>
              <a:t>郑雨欣</a:t>
            </a:r>
            <a:endParaRPr lang="zh-CN" altLang="en-US" sz="2800" dirty="0"/>
          </a:p>
        </p:txBody>
      </p:sp>
      <p:pic>
        <p:nvPicPr>
          <p:cNvPr id="6" name="图片 5" descr="横版组合——透明.png"/>
          <p:cNvPicPr>
            <a:picLocks noChangeAspect="1"/>
          </p:cNvPicPr>
          <p:nvPr/>
        </p:nvPicPr>
        <p:blipFill>
          <a:blip r:embed="rId2" cstate="screen"/>
          <a:srcRect/>
          <a:stretch>
            <a:fillRect/>
          </a:stretch>
        </p:blipFill>
        <p:spPr bwMode="auto">
          <a:xfrm>
            <a:off x="3523853" y="698565"/>
            <a:ext cx="5144295"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rPr>
              <a:t>Q1</a:t>
            </a:r>
            <a:r>
              <a:rPr lang="zh-CN" altLang="en-US" sz="2665" dirty="0">
                <a:latin typeface="宋体" panose="02010600030101010101" pitchFamily="2" charset="-122"/>
                <a:ea typeface="宋体" panose="02010600030101010101" pitchFamily="2" charset="-122"/>
              </a:rPr>
              <a:t>：</a:t>
            </a:r>
            <a:r>
              <a:rPr lang="zh-CN" altLang="en-US" sz="2665" dirty="0">
                <a:latin typeface="宋体" panose="02010600030101010101" pitchFamily="2" charset="-122"/>
                <a:ea typeface="宋体" panose="02010600030101010101" pitchFamily="2" charset="-122"/>
                <a:cs typeface="宋体" panose="02010600030101010101" pitchFamily="2" charset="-122"/>
              </a:rPr>
              <a:t>xv6的虚拟地址是如何布局</a:t>
            </a:r>
            <a:r>
              <a:rPr lang="zh-CN" altLang="en-US" sz="2665" dirty="0">
                <a:latin typeface="宋体" panose="02010600030101010101" pitchFamily="2" charset="-122"/>
                <a:ea typeface="宋体" panose="02010600030101010101" pitchFamily="2" charset="-122"/>
                <a:cs typeface="宋体" panose="02010600030101010101" pitchFamily="2" charset="-122"/>
              </a:rPr>
              <a:t>的？</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nvSpPr>
        <p:spPr>
          <a:xfrm>
            <a:off x="833120" y="1323975"/>
            <a:ext cx="6995160" cy="368300"/>
          </a:xfrm>
          <a:prstGeom prst="rect">
            <a:avLst/>
          </a:prstGeom>
          <a:noFill/>
        </p:spPr>
        <p:txBody>
          <a:bodyPr wrap="square" rtlCol="0">
            <a:spAutoFit/>
          </a:bodyPr>
          <a:p>
            <a:r>
              <a:rPr lang="zh-CN" altLang="en-US"/>
              <a:t>在</a:t>
            </a:r>
            <a:r>
              <a:rPr lang="en-US" altLang="zh-CN"/>
              <a:t>memlayout.h</a:t>
            </a:r>
            <a:r>
              <a:rPr lang="zh-CN" altLang="en-US"/>
              <a:t>文件中，可以了解</a:t>
            </a:r>
            <a:r>
              <a:rPr lang="en-US" altLang="zh-CN"/>
              <a:t>xv6</a:t>
            </a:r>
            <a:r>
              <a:rPr lang="zh-CN" altLang="en-US"/>
              <a:t>的物理地址</a:t>
            </a:r>
            <a:r>
              <a:rPr lang="zh-CN" altLang="en-US"/>
              <a:t>布局：</a:t>
            </a:r>
            <a:endParaRPr lang="zh-CN" altLang="en-US"/>
          </a:p>
        </p:txBody>
      </p:sp>
      <p:pic>
        <p:nvPicPr>
          <p:cNvPr id="6" name="图片 5"/>
          <p:cNvPicPr>
            <a:picLocks noChangeAspect="1"/>
          </p:cNvPicPr>
          <p:nvPr/>
        </p:nvPicPr>
        <p:blipFill>
          <a:blip r:embed="rId1"/>
          <a:stretch>
            <a:fillRect/>
          </a:stretch>
        </p:blipFill>
        <p:spPr>
          <a:xfrm>
            <a:off x="833120" y="1981200"/>
            <a:ext cx="5935980" cy="3862705"/>
          </a:xfrm>
          <a:prstGeom prst="rect">
            <a:avLst/>
          </a:prstGeom>
        </p:spPr>
      </p:pic>
      <p:sp>
        <p:nvSpPr>
          <p:cNvPr id="7" name="文本框 6"/>
          <p:cNvSpPr txBox="1"/>
          <p:nvPr/>
        </p:nvSpPr>
        <p:spPr>
          <a:xfrm>
            <a:off x="7001510" y="2345690"/>
            <a:ext cx="4352290" cy="1198880"/>
          </a:xfrm>
          <a:prstGeom prst="rect">
            <a:avLst/>
          </a:prstGeom>
          <a:noFill/>
        </p:spPr>
        <p:txBody>
          <a:bodyPr wrap="square" rtlCol="0">
            <a:spAutoFit/>
          </a:bodyPr>
          <a:p>
            <a:r>
              <a:rPr lang="zh-CN" altLang="en-US" sz="3600"/>
              <a:t>虚拟地址到物理地址如何映射？</a:t>
            </a:r>
            <a:endParaRPr lang="zh-CN" altLang="en-US" sz="3600"/>
          </a:p>
        </p:txBody>
      </p:sp>
      <p:sp>
        <p:nvSpPr>
          <p:cNvPr id="8" name="文本框 7"/>
          <p:cNvSpPr txBox="1"/>
          <p:nvPr/>
        </p:nvSpPr>
        <p:spPr>
          <a:xfrm>
            <a:off x="7001510" y="4819650"/>
            <a:ext cx="4587875" cy="645160"/>
          </a:xfrm>
          <a:prstGeom prst="rect">
            <a:avLst/>
          </a:prstGeom>
          <a:noFill/>
        </p:spPr>
        <p:txBody>
          <a:bodyPr wrap="square" rtlCol="0">
            <a:spAutoFit/>
          </a:bodyPr>
          <a:p>
            <a:r>
              <a:rPr lang="zh-CN" altLang="en-US" sz="3600"/>
              <a:t>kvminit函数如何工作？</a:t>
            </a:r>
            <a:endParaRPr lang="zh-CN" altLang="en-US" sz="3600"/>
          </a:p>
        </p:txBody>
      </p:sp>
      <p:sp>
        <p:nvSpPr>
          <p:cNvPr id="9" name="下箭头 8"/>
          <p:cNvSpPr/>
          <p:nvPr/>
        </p:nvSpPr>
        <p:spPr>
          <a:xfrm>
            <a:off x="8709025" y="3688080"/>
            <a:ext cx="936625" cy="98806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7510145" y="3896360"/>
            <a:ext cx="3189605" cy="1568450"/>
          </a:xfrm>
          <a:prstGeom prst="rect">
            <a:avLst/>
          </a:prstGeom>
          <a:noFill/>
        </p:spPr>
        <p:txBody>
          <a:bodyPr wrap="square" rtlCol="0">
            <a:spAutoFit/>
          </a:bodyPr>
          <a:p>
            <a:r>
              <a:rPr lang="en-US" altLang="zh-CN" sz="2400">
                <a:sym typeface="+mn-ea"/>
              </a:rPr>
              <a:t>kv</a:t>
            </a:r>
            <a:r>
              <a:rPr lang="zh-CN" altLang="en-US" sz="2400">
                <a:sym typeface="+mn-ea"/>
              </a:rPr>
              <a:t>minit() 函数创建了一个内核页表，用来记录虚实地址的转换。</a:t>
            </a:r>
            <a:endParaRPr lang="zh-CN" altLang="en-US" sz="2400"/>
          </a:p>
          <a:p>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xit" presetSubtype="10" fill="hold" grpId="1" nodeType="clickEffect">
                                  <p:stCondLst>
                                    <p:cond delay="0"/>
                                  </p:stCondLst>
                                  <p:childTnLst>
                                    <p:animEffect transition="out" filter="blinds(horizontal)">
                                      <p:cBhvr>
                                        <p:cTn id="14" dur="500"/>
                                        <p:tgtEl>
                                          <p:spTgt spid="13"/>
                                        </p:tgtEl>
                                      </p:cBhvr>
                                    </p:animEffect>
                                    <p:set>
                                      <p:cBhvr>
                                        <p:cTn id="15" dur="1" fill="hold">
                                          <p:stCondLst>
                                            <p:cond delay="499"/>
                                          </p:stCondLst>
                                        </p:cTn>
                                        <p:tgtEl>
                                          <p:spTgt spid="13"/>
                                        </p:tgtEl>
                                        <p:attrNameLst>
                                          <p:attrName>style.visibility</p:attrName>
                                        </p:attrNameLst>
                                      </p:cBhvr>
                                      <p:to>
                                        <p:strVal val="hidden"/>
                                      </p:to>
                                    </p:set>
                                  </p:childTnLst>
                                </p:cTn>
                              </p:par>
                              <p:par>
                                <p:cTn id="16" presetID="1"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animBg="1"/>
      <p:bldP spid="8" grpId="0"/>
      <p:bldP spid="13" grpId="0"/>
      <p:bldP spid="1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fontScale="90000"/>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rPr>
              <a:t>Q2</a:t>
            </a:r>
            <a:r>
              <a:rPr lang="zh-CN" altLang="en-US" sz="2665" dirty="0">
                <a:latin typeface="宋体" panose="02010600030101010101" pitchFamily="2" charset="-122"/>
                <a:ea typeface="宋体" panose="02010600030101010101" pitchFamily="2" charset="-122"/>
              </a:rPr>
              <a:t>：</a:t>
            </a:r>
            <a:r>
              <a:rPr lang="zh-CN" altLang="en-US" sz="2665" dirty="0">
                <a:latin typeface="宋体" panose="02010600030101010101" pitchFamily="2" charset="-122"/>
                <a:ea typeface="宋体" panose="02010600030101010101" pitchFamily="2" charset="-122"/>
                <a:cs typeface="宋体" panose="02010600030101010101" pitchFamily="2" charset="-122"/>
              </a:rPr>
              <a:t>kvminit()函数是如何工作的？它如何构建</a:t>
            </a:r>
            <a:r>
              <a:rPr lang="en-US" altLang="zh-CN" sz="2665" dirty="0">
                <a:latin typeface="宋体" panose="02010600030101010101" pitchFamily="2" charset="-122"/>
                <a:ea typeface="宋体" panose="02010600030101010101" pitchFamily="2" charset="-122"/>
                <a:cs typeface="宋体" panose="02010600030101010101" pitchFamily="2" charset="-122"/>
              </a:rPr>
              <a:t> </a:t>
            </a:r>
            <a:r>
              <a:rPr lang="zh-CN" altLang="en-US" sz="2665" dirty="0">
                <a:latin typeface="宋体" panose="02010600030101010101" pitchFamily="2" charset="-122"/>
                <a:ea typeface="宋体" panose="02010600030101010101" pitchFamily="2" charset="-122"/>
                <a:cs typeface="宋体" panose="02010600030101010101" pitchFamily="2" charset="-122"/>
              </a:rPr>
              <a:t>xv6</a:t>
            </a:r>
            <a:r>
              <a:rPr lang="en-US" altLang="zh-CN" sz="2665" dirty="0">
                <a:latin typeface="宋体" panose="02010600030101010101" pitchFamily="2" charset="-122"/>
                <a:ea typeface="宋体" panose="02010600030101010101" pitchFamily="2" charset="-122"/>
                <a:cs typeface="宋体" panose="02010600030101010101" pitchFamily="2" charset="-122"/>
              </a:rPr>
              <a:t> </a:t>
            </a:r>
            <a:r>
              <a:rPr lang="zh-CN" altLang="en-US" sz="2665" dirty="0">
                <a:latin typeface="宋体" panose="02010600030101010101" pitchFamily="2" charset="-122"/>
                <a:ea typeface="宋体" panose="02010600030101010101" pitchFamily="2" charset="-122"/>
                <a:cs typeface="宋体" panose="02010600030101010101" pitchFamily="2" charset="-122"/>
              </a:rPr>
              <a:t>的虚拟地址布局？</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3" name="图片 2"/>
          <p:cNvPicPr>
            <a:picLocks noChangeAspect="1"/>
          </p:cNvPicPr>
          <p:nvPr/>
        </p:nvPicPr>
        <p:blipFill>
          <a:blip r:embed="rId1"/>
          <a:stretch>
            <a:fillRect/>
          </a:stretch>
        </p:blipFill>
        <p:spPr>
          <a:xfrm>
            <a:off x="838200" y="1283970"/>
            <a:ext cx="3504565" cy="1327150"/>
          </a:xfrm>
          <a:prstGeom prst="rect">
            <a:avLst/>
          </a:prstGeom>
        </p:spPr>
      </p:pic>
      <p:pic>
        <p:nvPicPr>
          <p:cNvPr id="4" name="图片 3"/>
          <p:cNvPicPr>
            <a:picLocks noChangeAspect="1"/>
          </p:cNvPicPr>
          <p:nvPr/>
        </p:nvPicPr>
        <p:blipFill>
          <a:blip r:embed="rId2"/>
          <a:stretch>
            <a:fillRect/>
          </a:stretch>
        </p:blipFill>
        <p:spPr>
          <a:xfrm>
            <a:off x="4639310" y="1209040"/>
            <a:ext cx="6797040" cy="5448300"/>
          </a:xfrm>
          <a:prstGeom prst="rect">
            <a:avLst/>
          </a:prstGeom>
        </p:spPr>
      </p:pic>
      <p:sp>
        <p:nvSpPr>
          <p:cNvPr id="15" name="椭圆 14"/>
          <p:cNvSpPr/>
          <p:nvPr/>
        </p:nvSpPr>
        <p:spPr>
          <a:xfrm>
            <a:off x="4639310" y="2457450"/>
            <a:ext cx="977265" cy="473075"/>
          </a:xfrm>
          <a:prstGeom prst="ellipse">
            <a:avLst/>
          </a:prstGeom>
          <a:ln>
            <a:solidFill>
              <a:schemeClr val="accent3">
                <a:lumMod val="75000"/>
              </a:schemeClr>
            </a:solidFill>
          </a:ln>
        </p:spPr>
        <p:style>
          <a:lnRef idx="3">
            <a:schemeClr val="accent1"/>
          </a:lnRef>
          <a:fillRef idx="0">
            <a:srgbClr val="FFFFFF"/>
          </a:fillRef>
          <a:effectRef idx="0">
            <a:srgbClr val="FFFFFF"/>
          </a:effectRef>
          <a:fontRef idx="minor">
            <a:schemeClr val="dk1"/>
          </a:fontRef>
        </p:style>
        <p:txBody>
          <a:bodyPr rtlCol="0" anchor="ctr"/>
          <a:p>
            <a:pPr algn="ctr"/>
            <a:endParaRPr lang="zh-CN" altLang="en-US"/>
          </a:p>
        </p:txBody>
      </p:sp>
      <p:sp>
        <p:nvSpPr>
          <p:cNvPr id="16" name="椭圆 15"/>
          <p:cNvSpPr/>
          <p:nvPr/>
        </p:nvSpPr>
        <p:spPr>
          <a:xfrm>
            <a:off x="4766310" y="5753100"/>
            <a:ext cx="1430020" cy="473075"/>
          </a:xfrm>
          <a:prstGeom prst="ellipse">
            <a:avLst/>
          </a:prstGeom>
          <a:ln>
            <a:solidFill>
              <a:schemeClr val="accent3">
                <a:lumMod val="75000"/>
              </a:schemeClr>
            </a:solidFill>
          </a:ln>
        </p:spPr>
        <p:style>
          <a:lnRef idx="3">
            <a:schemeClr val="accent1"/>
          </a:lnRef>
          <a:fillRef idx="0">
            <a:srgbClr val="FFFFFF"/>
          </a:fillRef>
          <a:effectRef idx="0">
            <a:srgbClr val="FFFFFF"/>
          </a:effectRef>
          <a:fontRef idx="minor">
            <a:schemeClr val="dk1"/>
          </a:fontRef>
        </p:style>
        <p:txBody>
          <a:bodyPr rtlCol="0" anchor="ctr"/>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fontScale="90000"/>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rPr>
              <a:t>Q2</a:t>
            </a:r>
            <a:r>
              <a:rPr lang="zh-CN" altLang="en-US" sz="2665" dirty="0">
                <a:latin typeface="宋体" panose="02010600030101010101" pitchFamily="2" charset="-122"/>
                <a:ea typeface="宋体" panose="02010600030101010101" pitchFamily="2" charset="-122"/>
              </a:rPr>
              <a:t>：</a:t>
            </a:r>
            <a:r>
              <a:rPr lang="zh-CN" altLang="en-US" sz="2665" dirty="0">
                <a:latin typeface="宋体" panose="02010600030101010101" pitchFamily="2" charset="-122"/>
                <a:ea typeface="宋体" panose="02010600030101010101" pitchFamily="2" charset="-122"/>
                <a:cs typeface="宋体" panose="02010600030101010101" pitchFamily="2" charset="-122"/>
              </a:rPr>
              <a:t>kvminit()函数是如何工作的？它如何构建</a:t>
            </a:r>
            <a:r>
              <a:rPr lang="en-US" altLang="zh-CN" sz="2665" dirty="0">
                <a:latin typeface="宋体" panose="02010600030101010101" pitchFamily="2" charset="-122"/>
                <a:ea typeface="宋体" panose="02010600030101010101" pitchFamily="2" charset="-122"/>
                <a:cs typeface="宋体" panose="02010600030101010101" pitchFamily="2" charset="-122"/>
              </a:rPr>
              <a:t> </a:t>
            </a:r>
            <a:r>
              <a:rPr lang="zh-CN" altLang="en-US" sz="2665" dirty="0">
                <a:latin typeface="宋体" panose="02010600030101010101" pitchFamily="2" charset="-122"/>
                <a:ea typeface="宋体" panose="02010600030101010101" pitchFamily="2" charset="-122"/>
                <a:cs typeface="宋体" panose="02010600030101010101" pitchFamily="2" charset="-122"/>
              </a:rPr>
              <a:t>xv6</a:t>
            </a:r>
            <a:r>
              <a:rPr lang="en-US" altLang="zh-CN" sz="2665" dirty="0">
                <a:latin typeface="宋体" panose="02010600030101010101" pitchFamily="2" charset="-122"/>
                <a:ea typeface="宋体" panose="02010600030101010101" pitchFamily="2" charset="-122"/>
                <a:cs typeface="宋体" panose="02010600030101010101" pitchFamily="2" charset="-122"/>
              </a:rPr>
              <a:t> </a:t>
            </a:r>
            <a:r>
              <a:rPr lang="zh-CN" altLang="en-US" sz="2665" dirty="0">
                <a:latin typeface="宋体" panose="02010600030101010101" pitchFamily="2" charset="-122"/>
                <a:ea typeface="宋体" panose="02010600030101010101" pitchFamily="2" charset="-122"/>
                <a:cs typeface="宋体" panose="02010600030101010101" pitchFamily="2" charset="-122"/>
              </a:rPr>
              <a:t>的虚拟地址布局？</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10" name="图片 9"/>
          <p:cNvPicPr>
            <a:picLocks noChangeAspect="1"/>
          </p:cNvPicPr>
          <p:nvPr/>
        </p:nvPicPr>
        <p:blipFill>
          <a:blip r:embed="rId1"/>
          <a:stretch>
            <a:fillRect/>
          </a:stretch>
        </p:blipFill>
        <p:spPr>
          <a:xfrm>
            <a:off x="838200" y="1638300"/>
            <a:ext cx="7211060" cy="1330325"/>
          </a:xfrm>
          <a:prstGeom prst="rect">
            <a:avLst/>
          </a:prstGeom>
        </p:spPr>
      </p:pic>
      <p:pic>
        <p:nvPicPr>
          <p:cNvPr id="11" name="图片 10"/>
          <p:cNvPicPr>
            <a:picLocks noChangeAspect="1"/>
          </p:cNvPicPr>
          <p:nvPr/>
        </p:nvPicPr>
        <p:blipFill>
          <a:blip r:embed="rId2"/>
          <a:stretch>
            <a:fillRect/>
          </a:stretch>
        </p:blipFill>
        <p:spPr>
          <a:xfrm>
            <a:off x="838200" y="3467100"/>
            <a:ext cx="5516880" cy="2717800"/>
          </a:xfrm>
          <a:prstGeom prst="rect">
            <a:avLst/>
          </a:prstGeom>
        </p:spPr>
      </p:pic>
      <p:sp>
        <p:nvSpPr>
          <p:cNvPr id="5" name="椭圆 4"/>
          <p:cNvSpPr/>
          <p:nvPr>
            <p:custDataLst>
              <p:tags r:id="rId3"/>
            </p:custDataLst>
          </p:nvPr>
        </p:nvSpPr>
        <p:spPr>
          <a:xfrm>
            <a:off x="1172210" y="2169795"/>
            <a:ext cx="1306195" cy="473075"/>
          </a:xfrm>
          <a:prstGeom prst="ellipse">
            <a:avLst/>
          </a:prstGeom>
          <a:ln>
            <a:solidFill>
              <a:schemeClr val="accent3">
                <a:lumMod val="75000"/>
              </a:schemeClr>
            </a:solidFill>
          </a:ln>
        </p:spPr>
        <p:style>
          <a:lnRef idx="3">
            <a:schemeClr val="accent1"/>
          </a:lnRef>
          <a:fillRef idx="0">
            <a:srgbClr val="FFFFFF"/>
          </a:fillRef>
          <a:effectRef idx="0">
            <a:srgbClr val="FFFFFF"/>
          </a:effectRef>
          <a:fontRef idx="minor">
            <a:schemeClr val="dk1"/>
          </a:fontRef>
        </p:style>
        <p:txBody>
          <a:bodyPr rtlCol="0" anchor="ctr"/>
          <a:p>
            <a:pPr algn="ctr"/>
            <a:endParaRPr lang="zh-CN" altLang="en-US"/>
          </a:p>
        </p:txBody>
      </p:sp>
      <p:pic>
        <p:nvPicPr>
          <p:cNvPr id="12" name="图片 11"/>
          <p:cNvPicPr>
            <a:picLocks noChangeAspect="1"/>
          </p:cNvPicPr>
          <p:nvPr/>
        </p:nvPicPr>
        <p:blipFill>
          <a:blip r:embed="rId4"/>
          <a:stretch>
            <a:fillRect/>
          </a:stretch>
        </p:blipFill>
        <p:spPr>
          <a:xfrm>
            <a:off x="5314315" y="1310640"/>
            <a:ext cx="6649085" cy="4697730"/>
          </a:xfrm>
          <a:prstGeom prst="rect">
            <a:avLst/>
          </a:prstGeom>
        </p:spPr>
      </p:pic>
      <p:sp>
        <p:nvSpPr>
          <p:cNvPr id="6" name="椭圆 5"/>
          <p:cNvSpPr/>
          <p:nvPr>
            <p:custDataLst>
              <p:tags r:id="rId5"/>
            </p:custDataLst>
          </p:nvPr>
        </p:nvSpPr>
        <p:spPr>
          <a:xfrm>
            <a:off x="6355080" y="3467100"/>
            <a:ext cx="822960" cy="473075"/>
          </a:xfrm>
          <a:prstGeom prst="ellipse">
            <a:avLst/>
          </a:prstGeom>
          <a:ln>
            <a:solidFill>
              <a:schemeClr val="accent3">
                <a:lumMod val="75000"/>
              </a:schemeClr>
            </a:solidFill>
          </a:ln>
        </p:spPr>
        <p:style>
          <a:lnRef idx="3">
            <a:schemeClr val="accent1"/>
          </a:lnRef>
          <a:fillRef idx="0">
            <a:srgbClr val="FFFFFF"/>
          </a:fillRef>
          <a:effectRef idx="0">
            <a:srgbClr val="FFFFFF"/>
          </a:effectRef>
          <a:fontRef idx="minor">
            <a:schemeClr val="dk1"/>
          </a:fontRef>
        </p:style>
        <p:txBody>
          <a:bodyPr rtlCol="0" anchor="ctr"/>
          <a:p>
            <a:pPr algn="ctr"/>
            <a:endParaRPr lang="zh-CN" altLang="en-US"/>
          </a:p>
        </p:txBody>
      </p:sp>
      <p:sp>
        <p:nvSpPr>
          <p:cNvPr id="7" name="圆角矩形 6"/>
          <p:cNvSpPr/>
          <p:nvPr/>
        </p:nvSpPr>
        <p:spPr>
          <a:xfrm>
            <a:off x="2150110" y="1550670"/>
            <a:ext cx="3164205" cy="68961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9" name="文本框 8"/>
          <p:cNvSpPr txBox="1"/>
          <p:nvPr/>
        </p:nvSpPr>
        <p:spPr>
          <a:xfrm>
            <a:off x="2374265" y="1638300"/>
            <a:ext cx="2715895" cy="521970"/>
          </a:xfrm>
          <a:prstGeom prst="rect">
            <a:avLst/>
          </a:prstGeom>
          <a:noFill/>
        </p:spPr>
        <p:txBody>
          <a:bodyPr wrap="square" rtlCol="0">
            <a:spAutoFit/>
          </a:bodyPr>
          <a:p>
            <a:r>
              <a:rPr lang="zh-CN" altLang="en-US" sz="2800" b="1">
                <a:solidFill>
                  <a:schemeClr val="bg1"/>
                </a:solidFill>
              </a:rPr>
              <a:t>函数调用层数多</a:t>
            </a:r>
            <a:endParaRPr lang="zh-CN" altLang="en-US" sz="2800" b="1">
              <a:solidFill>
                <a:schemeClr val="bg1"/>
              </a:solidFill>
            </a:endParaRPr>
          </a:p>
        </p:txBody>
      </p:sp>
      <p:pic>
        <p:nvPicPr>
          <p:cNvPr id="3" name="图片 2"/>
          <p:cNvPicPr>
            <a:picLocks noChangeAspect="1"/>
          </p:cNvPicPr>
          <p:nvPr/>
        </p:nvPicPr>
        <p:blipFill>
          <a:blip r:embed="rId6"/>
          <a:stretch>
            <a:fillRect/>
          </a:stretch>
        </p:blipFill>
        <p:spPr>
          <a:xfrm>
            <a:off x="5675630" y="1080770"/>
            <a:ext cx="3836035" cy="5687695"/>
          </a:xfrm>
          <a:prstGeom prst="rect">
            <a:avLst/>
          </a:prstGeom>
        </p:spPr>
      </p:pic>
      <p:sp>
        <p:nvSpPr>
          <p:cNvPr id="4" name="左箭头 3"/>
          <p:cNvSpPr/>
          <p:nvPr/>
        </p:nvSpPr>
        <p:spPr>
          <a:xfrm>
            <a:off x="7320280" y="4067175"/>
            <a:ext cx="546100" cy="579120"/>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9" grpId="0"/>
      <p:bldP spid="7" grpId="0" animBg="1"/>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sz="2665" dirty="0">
                <a:latin typeface="宋体" panose="02010600030101010101" pitchFamily="2" charset="-122"/>
                <a:ea typeface="宋体" panose="02010600030101010101" pitchFamily="2" charset="-122"/>
                <a:cs typeface="宋体" panose="02010600030101010101" pitchFamily="2" charset="-122"/>
              </a:rPr>
              <a:t>xv6</a:t>
            </a:r>
            <a:r>
              <a:rPr lang="zh-CN" altLang="en-US" sz="2665" dirty="0">
                <a:latin typeface="宋体" panose="02010600030101010101" pitchFamily="2" charset="-122"/>
                <a:ea typeface="宋体" panose="02010600030101010101" pitchFamily="2" charset="-122"/>
                <a:cs typeface="宋体" panose="02010600030101010101" pitchFamily="2" charset="-122"/>
              </a:rPr>
              <a:t>虚拟地址到物理地址</a:t>
            </a:r>
            <a:r>
              <a:rPr lang="zh-CN" altLang="en-US" sz="2665" dirty="0">
                <a:latin typeface="宋体" panose="02010600030101010101" pitchFamily="2" charset="-122"/>
                <a:ea typeface="宋体" panose="02010600030101010101" pitchFamily="2" charset="-122"/>
                <a:cs typeface="宋体" panose="02010600030101010101" pitchFamily="2" charset="-122"/>
              </a:rPr>
              <a:t>转换过程</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custDataLst>
              <p:tags r:id="rId1"/>
            </p:custDataLst>
          </p:nvPr>
        </p:nvPicPr>
        <p:blipFill>
          <a:blip r:embed="rId2"/>
          <a:srcRect r="9674" b="42095"/>
          <a:stretch>
            <a:fillRect/>
          </a:stretch>
        </p:blipFill>
        <p:spPr>
          <a:xfrm>
            <a:off x="260350" y="1468755"/>
            <a:ext cx="7701915" cy="4783455"/>
          </a:xfrm>
          <a:prstGeom prst="rect">
            <a:avLst/>
          </a:prstGeom>
        </p:spPr>
      </p:pic>
      <p:sp>
        <p:nvSpPr>
          <p:cNvPr id="6" name="文本框 5"/>
          <p:cNvSpPr txBox="1"/>
          <p:nvPr/>
        </p:nvSpPr>
        <p:spPr>
          <a:xfrm>
            <a:off x="8425815" y="1991995"/>
            <a:ext cx="3086100" cy="3415030"/>
          </a:xfrm>
          <a:prstGeom prst="rect">
            <a:avLst/>
          </a:prstGeom>
          <a:noFill/>
        </p:spPr>
        <p:txBody>
          <a:bodyPr wrap="square" rtlCol="0">
            <a:spAutoFit/>
          </a:bodyPr>
          <a:p>
            <a:pPr indent="457200" fontAlgn="auto">
              <a:lnSpc>
                <a:spcPct val="150000"/>
              </a:lnSpc>
            </a:pPr>
            <a:r>
              <a:rPr lang="zh-CN" altLang="en-US" sz="2400"/>
              <a:t>根据虚拟地址的</a:t>
            </a:r>
            <a:r>
              <a:rPr lang="en-US" altLang="zh-CN" sz="2400"/>
              <a:t>L2</a:t>
            </a:r>
            <a:r>
              <a:rPr lang="zh-CN" altLang="en-US" sz="2400"/>
              <a:t>、</a:t>
            </a:r>
            <a:r>
              <a:rPr lang="en-US" altLang="zh-CN" sz="2400"/>
              <a:t>L1</a:t>
            </a:r>
            <a:r>
              <a:rPr lang="zh-CN" altLang="en-US" sz="2400"/>
              <a:t>、</a:t>
            </a:r>
            <a:r>
              <a:rPr lang="en-US" altLang="zh-CN" sz="2400"/>
              <a:t>L0</a:t>
            </a:r>
            <a:r>
              <a:rPr lang="zh-CN" altLang="en-US" sz="2400"/>
              <a:t>位寻找真实物理地址的高</a:t>
            </a:r>
            <a:r>
              <a:rPr lang="en-US" altLang="zh-CN" sz="2400"/>
              <a:t>44</a:t>
            </a:r>
            <a:r>
              <a:rPr lang="zh-CN" altLang="en-US" sz="2400"/>
              <a:t>位，并与虚拟地址的低</a:t>
            </a:r>
            <a:r>
              <a:rPr lang="en-US" altLang="zh-CN" sz="2400"/>
              <a:t>12</a:t>
            </a:r>
            <a:r>
              <a:rPr lang="zh-CN" altLang="en-US" sz="2400"/>
              <a:t>位拼接形成真正地物理地址。</a:t>
            </a:r>
            <a:endParaRPr lang="zh-CN" altLang="en-US" sz="240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宋体" panose="02010600030101010101" pitchFamily="2" charset="-122"/>
                <a:ea typeface="宋体" panose="02010600030101010101" pitchFamily="2" charset="-122"/>
                <a:cs typeface="宋体" panose="02010600030101010101" pitchFamily="2" charset="-122"/>
              </a:rPr>
              <a:t>walk()</a:t>
            </a:r>
            <a:r>
              <a:rPr lang="zh-CN" altLang="en-US" sz="2665" dirty="0">
                <a:latin typeface="宋体" panose="02010600030101010101" pitchFamily="2" charset="-122"/>
                <a:ea typeface="宋体" panose="02010600030101010101" pitchFamily="2" charset="-122"/>
                <a:cs typeface="宋体" panose="02010600030101010101" pitchFamily="2" charset="-122"/>
              </a:rPr>
              <a:t>函数的</a:t>
            </a:r>
            <a:r>
              <a:rPr lang="zh-CN" altLang="en-US" sz="2665" dirty="0">
                <a:latin typeface="宋体" panose="02010600030101010101" pitchFamily="2" charset="-122"/>
                <a:ea typeface="宋体" panose="02010600030101010101" pitchFamily="2" charset="-122"/>
                <a:cs typeface="宋体" panose="02010600030101010101" pitchFamily="2" charset="-122"/>
              </a:rPr>
              <a:t>作用</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3" name="图片 2"/>
          <p:cNvPicPr>
            <a:picLocks noChangeAspect="1"/>
          </p:cNvPicPr>
          <p:nvPr/>
        </p:nvPicPr>
        <p:blipFill>
          <a:blip r:embed="rId1"/>
          <a:stretch>
            <a:fillRect/>
          </a:stretch>
        </p:blipFill>
        <p:spPr>
          <a:xfrm>
            <a:off x="715010" y="1488440"/>
            <a:ext cx="5730875" cy="4250690"/>
          </a:xfrm>
          <a:prstGeom prst="rect">
            <a:avLst/>
          </a:prstGeom>
        </p:spPr>
      </p:pic>
      <p:sp>
        <p:nvSpPr>
          <p:cNvPr id="4" name="文本框 3"/>
          <p:cNvSpPr txBox="1"/>
          <p:nvPr>
            <p:custDataLst>
              <p:tags r:id="rId2"/>
            </p:custDataLst>
          </p:nvPr>
        </p:nvSpPr>
        <p:spPr>
          <a:xfrm>
            <a:off x="6445250" y="1591945"/>
            <a:ext cx="5019675" cy="6492875"/>
          </a:xfrm>
          <a:prstGeom prst="rect">
            <a:avLst/>
          </a:prstGeom>
          <a:noFill/>
        </p:spPr>
        <p:txBody>
          <a:bodyPr wrap="square" rtlCol="0">
            <a:spAutoFit/>
          </a:bodyPr>
          <a:p>
            <a:pPr indent="0" fontAlgn="auto">
              <a:lnSpc>
                <a:spcPct val="120000"/>
              </a:lnSpc>
              <a:spcAft>
                <a:spcPts val="1200"/>
              </a:spcAft>
            </a:pPr>
            <a:r>
              <a:rPr lang="en-US" altLang="zh-CN" sz="2000" b="1" dirty="0">
                <a:latin typeface="+mj-ea"/>
                <a:ea typeface="+mj-ea"/>
                <a:cs typeface="+mj-ea"/>
              </a:rPr>
              <a:t>walk</a:t>
            </a:r>
            <a:r>
              <a:rPr lang="zh-CN" altLang="en-US" sz="2000" b="1" dirty="0">
                <a:latin typeface="+mj-ea"/>
                <a:ea typeface="+mj-ea"/>
                <a:cs typeface="+mj-ea"/>
              </a:rPr>
              <a:t>函数：根据三级页表逐级查找虚拟地址对应的最底层</a:t>
            </a:r>
            <a:r>
              <a:rPr lang="en-US" altLang="zh-CN" sz="2000" b="1" dirty="0">
                <a:latin typeface="+mj-ea"/>
                <a:ea typeface="+mj-ea"/>
                <a:cs typeface="+mj-ea"/>
              </a:rPr>
              <a:t>PTE</a:t>
            </a:r>
            <a:r>
              <a:rPr lang="zh-CN" altLang="en-US" sz="2000" b="1" dirty="0">
                <a:latin typeface="+mj-ea"/>
                <a:ea typeface="+mj-ea"/>
                <a:cs typeface="+mj-ea"/>
              </a:rPr>
              <a:t>，并返回其地址</a:t>
            </a:r>
            <a:endParaRPr lang="zh-CN" altLang="en-US" sz="2000" b="1" dirty="0">
              <a:latin typeface="+mj-ea"/>
              <a:ea typeface="+mj-ea"/>
              <a:cs typeface="+mj-ea"/>
            </a:endParaRPr>
          </a:p>
          <a:p>
            <a:pPr indent="0" fontAlgn="auto">
              <a:lnSpc>
                <a:spcPct val="120000"/>
              </a:lnSpc>
              <a:spcAft>
                <a:spcPts val="1200"/>
              </a:spcAft>
            </a:pPr>
            <a:r>
              <a:rPr lang="en-US" altLang="zh-CN" sz="2000" dirty="0">
                <a:latin typeface="+mj-ea"/>
                <a:ea typeface="+mj-ea"/>
                <a:cs typeface="+mj-ea"/>
              </a:rPr>
              <a:t>pagetable_t:</a:t>
            </a:r>
            <a:r>
              <a:rPr lang="zh-CN" altLang="en-US" sz="2000" dirty="0">
                <a:latin typeface="+mj-ea"/>
                <a:ea typeface="+mj-ea"/>
                <a:cs typeface="+mj-ea"/>
              </a:rPr>
              <a:t>根页表的基地址</a:t>
            </a:r>
            <a:endParaRPr lang="zh-CN" altLang="en-US" sz="2000" dirty="0">
              <a:latin typeface="+mj-ea"/>
              <a:ea typeface="+mj-ea"/>
              <a:cs typeface="+mj-ea"/>
            </a:endParaRPr>
          </a:p>
          <a:p>
            <a:pPr indent="0" fontAlgn="auto">
              <a:lnSpc>
                <a:spcPct val="120000"/>
              </a:lnSpc>
              <a:spcAft>
                <a:spcPts val="1200"/>
              </a:spcAft>
            </a:pPr>
            <a:r>
              <a:rPr lang="en-US" altLang="zh-CN" sz="2000" dirty="0">
                <a:latin typeface="+mj-ea"/>
                <a:ea typeface="+mj-ea"/>
                <a:cs typeface="+mj-ea"/>
              </a:rPr>
              <a:t>PTE2PA&amp;PA2PTE:</a:t>
            </a:r>
            <a:r>
              <a:rPr sz="2000" dirty="0">
                <a:latin typeface="+mj-ea"/>
                <a:ea typeface="+mj-ea"/>
                <a:cs typeface="+mj-ea"/>
              </a:rPr>
              <a:t>物理地址 pa </a:t>
            </a:r>
            <a:r>
              <a:rPr lang="zh-CN" sz="2000" dirty="0">
                <a:latin typeface="+mj-ea"/>
                <a:ea typeface="+mj-ea"/>
                <a:cs typeface="+mj-ea"/>
              </a:rPr>
              <a:t>与</a:t>
            </a:r>
            <a:r>
              <a:rPr sz="2000" dirty="0">
                <a:latin typeface="+mj-ea"/>
                <a:ea typeface="+mj-ea"/>
                <a:cs typeface="+mj-ea"/>
              </a:rPr>
              <a:t>页表项</a:t>
            </a:r>
            <a:r>
              <a:rPr lang="en-US" sz="2000" dirty="0">
                <a:latin typeface="+mj-ea"/>
                <a:ea typeface="+mj-ea"/>
                <a:cs typeface="+mj-ea"/>
              </a:rPr>
              <a:t>PTE</a:t>
            </a:r>
            <a:r>
              <a:rPr sz="2000" dirty="0">
                <a:latin typeface="+mj-ea"/>
                <a:ea typeface="+mj-ea"/>
                <a:cs typeface="+mj-ea"/>
              </a:rPr>
              <a:t>格式</a:t>
            </a:r>
            <a:r>
              <a:rPr lang="zh-CN" sz="2000" dirty="0">
                <a:latin typeface="+mj-ea"/>
                <a:ea typeface="+mj-ea"/>
                <a:cs typeface="+mj-ea"/>
              </a:rPr>
              <a:t>之间的</a:t>
            </a:r>
            <a:r>
              <a:rPr sz="2000" dirty="0">
                <a:latin typeface="+mj-ea"/>
                <a:ea typeface="+mj-ea"/>
                <a:cs typeface="+mj-ea"/>
                <a:sym typeface="+mn-ea"/>
              </a:rPr>
              <a:t>转换</a:t>
            </a:r>
            <a:endParaRPr sz="2000" dirty="0">
              <a:latin typeface="+mj-ea"/>
              <a:ea typeface="+mj-ea"/>
              <a:cs typeface="+mj-ea"/>
            </a:endParaRPr>
          </a:p>
          <a:p>
            <a:pPr indent="0" fontAlgn="auto">
              <a:lnSpc>
                <a:spcPct val="120000"/>
              </a:lnSpc>
              <a:spcAft>
                <a:spcPts val="1200"/>
              </a:spcAft>
            </a:pPr>
            <a:r>
              <a:rPr lang="en-US" altLang="zh-CN" sz="2000" dirty="0">
                <a:latin typeface="+mj-ea"/>
                <a:ea typeface="+mj-ea"/>
                <a:cs typeface="+mj-ea"/>
              </a:rPr>
              <a:t>PX(level,va):</a:t>
            </a:r>
            <a:r>
              <a:rPr lang="zh-CN" altLang="en-US" sz="2000" dirty="0">
                <a:latin typeface="+mj-ea"/>
                <a:ea typeface="+mj-ea"/>
                <a:cs typeface="+mj-ea"/>
              </a:rPr>
              <a:t>根据</a:t>
            </a:r>
            <a:r>
              <a:rPr lang="en-US" altLang="zh-CN" sz="2000" dirty="0">
                <a:latin typeface="+mj-ea"/>
                <a:ea typeface="+mj-ea"/>
                <a:cs typeface="+mj-ea"/>
              </a:rPr>
              <a:t>level</a:t>
            </a:r>
            <a:r>
              <a:rPr lang="zh-CN" altLang="en-US" sz="2000" dirty="0">
                <a:latin typeface="+mj-ea"/>
                <a:ea typeface="+mj-ea"/>
                <a:cs typeface="+mj-ea"/>
              </a:rPr>
              <a:t>和虚拟地址</a:t>
            </a:r>
            <a:r>
              <a:rPr lang="en-US" altLang="zh-CN" sz="2000" dirty="0">
                <a:latin typeface="+mj-ea"/>
                <a:ea typeface="+mj-ea"/>
                <a:cs typeface="+mj-ea"/>
              </a:rPr>
              <a:t>va</a:t>
            </a:r>
            <a:r>
              <a:rPr lang="zh-CN" altLang="en-US" sz="2000" dirty="0">
                <a:latin typeface="+mj-ea"/>
                <a:ea typeface="+mj-ea"/>
                <a:cs typeface="+mj-ea"/>
              </a:rPr>
              <a:t>确定每级页表对应的</a:t>
            </a:r>
            <a:r>
              <a:rPr lang="en-US" altLang="zh-CN" sz="2000" dirty="0">
                <a:latin typeface="+mj-ea"/>
                <a:ea typeface="+mj-ea"/>
                <a:cs typeface="+mj-ea"/>
              </a:rPr>
              <a:t>PTE</a:t>
            </a:r>
            <a:r>
              <a:rPr lang="zh-CN" altLang="en-US" sz="2000" dirty="0">
                <a:latin typeface="+mj-ea"/>
                <a:ea typeface="+mj-ea"/>
                <a:cs typeface="+mj-ea"/>
              </a:rPr>
              <a:t>位置</a:t>
            </a:r>
            <a:endParaRPr lang="zh-CN" altLang="en-US" sz="2000" dirty="0">
              <a:latin typeface="+mj-ea"/>
              <a:ea typeface="+mj-ea"/>
              <a:cs typeface="+mj-ea"/>
            </a:endParaRPr>
          </a:p>
          <a:p>
            <a:pPr indent="0" fontAlgn="auto">
              <a:lnSpc>
                <a:spcPct val="120000"/>
              </a:lnSpc>
              <a:spcAft>
                <a:spcPts val="1200"/>
              </a:spcAft>
            </a:pPr>
            <a:r>
              <a:rPr lang="en-US" altLang="zh-CN" sz="2000" dirty="0">
                <a:latin typeface="+mj-ea"/>
                <a:ea typeface="+mj-ea"/>
                <a:cs typeface="+mj-ea"/>
              </a:rPr>
              <a:t>memset():</a:t>
            </a:r>
            <a:r>
              <a:rPr lang="zh-CN" altLang="en-US" sz="2000" dirty="0">
                <a:latin typeface="+mj-ea"/>
                <a:ea typeface="+mj-ea"/>
                <a:cs typeface="+mj-ea"/>
              </a:rPr>
              <a:t>该函数用于为指定内存进行赋值，在该处赋值为</a:t>
            </a:r>
            <a:r>
              <a:rPr lang="en-US" altLang="zh-CN" sz="2000" dirty="0">
                <a:latin typeface="+mj-ea"/>
                <a:ea typeface="+mj-ea"/>
                <a:cs typeface="+mj-ea"/>
              </a:rPr>
              <a:t>0</a:t>
            </a:r>
            <a:r>
              <a:rPr lang="zh-CN" altLang="en-US" sz="2000" dirty="0">
                <a:latin typeface="+mj-ea"/>
                <a:ea typeface="+mj-ea"/>
                <a:cs typeface="+mj-ea"/>
              </a:rPr>
              <a:t>，等待填充真实的物理地址</a:t>
            </a:r>
            <a:endParaRPr lang="zh-CN" altLang="en-US" sz="2000" dirty="0">
              <a:latin typeface="+mj-ea"/>
              <a:ea typeface="+mj-ea"/>
              <a:cs typeface="+mj-ea"/>
            </a:endParaRPr>
          </a:p>
          <a:p>
            <a:pPr>
              <a:spcAft>
                <a:spcPts val="1200"/>
              </a:spcAft>
            </a:pPr>
            <a:endParaRPr lang="zh-CN" altLang="en-US" sz="1600" dirty="0"/>
          </a:p>
          <a:p>
            <a:pPr>
              <a:spcAft>
                <a:spcPts val="1200"/>
              </a:spcAft>
            </a:pPr>
            <a:endParaRPr lang="zh-CN" altLang="en-US" sz="2000" dirty="0"/>
          </a:p>
          <a:p>
            <a:pPr>
              <a:spcAft>
                <a:spcPts val="1200"/>
              </a:spcAft>
            </a:pPr>
            <a:endParaRPr lang="en-US" altLang="zh-CN" sz="2800" dirty="0"/>
          </a:p>
          <a:p>
            <a:endParaRPr lang="en-US" altLang="zh-CN" sz="2800" dirty="0"/>
          </a:p>
          <a:p>
            <a:endParaRPr lang="zh-CN" altLang="en-US" sz="2800" dirty="0"/>
          </a:p>
        </p:txBody>
      </p:sp>
      <p:sp>
        <p:nvSpPr>
          <p:cNvPr id="10" name="椭圆 9"/>
          <p:cNvSpPr/>
          <p:nvPr>
            <p:custDataLst>
              <p:tags r:id="rId3"/>
            </p:custDataLst>
          </p:nvPr>
        </p:nvSpPr>
        <p:spPr>
          <a:xfrm>
            <a:off x="6319520" y="1804035"/>
            <a:ext cx="126365" cy="12636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1" name="椭圆 10"/>
          <p:cNvSpPr/>
          <p:nvPr>
            <p:custDataLst>
              <p:tags r:id="rId4"/>
            </p:custDataLst>
          </p:nvPr>
        </p:nvSpPr>
        <p:spPr>
          <a:xfrm>
            <a:off x="6319520" y="4077335"/>
            <a:ext cx="126365" cy="12636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椭圆 11"/>
          <p:cNvSpPr/>
          <p:nvPr>
            <p:custDataLst>
              <p:tags r:id="rId5"/>
            </p:custDataLst>
          </p:nvPr>
        </p:nvSpPr>
        <p:spPr>
          <a:xfrm>
            <a:off x="6319520" y="3183255"/>
            <a:ext cx="126365" cy="12636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椭圆 13"/>
          <p:cNvSpPr/>
          <p:nvPr>
            <p:custDataLst>
              <p:tags r:id="rId6"/>
            </p:custDataLst>
          </p:nvPr>
        </p:nvSpPr>
        <p:spPr>
          <a:xfrm>
            <a:off x="6318885" y="2695575"/>
            <a:ext cx="126365" cy="12636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5" name="椭圆 14"/>
          <p:cNvSpPr/>
          <p:nvPr>
            <p:custDataLst>
              <p:tags r:id="rId7"/>
            </p:custDataLst>
          </p:nvPr>
        </p:nvSpPr>
        <p:spPr>
          <a:xfrm>
            <a:off x="6319520" y="4971415"/>
            <a:ext cx="126365" cy="12636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宋体" panose="02010600030101010101" pitchFamily="2" charset="-122"/>
                <a:ea typeface="宋体" panose="02010600030101010101" pitchFamily="2" charset="-122"/>
                <a:cs typeface="宋体" panose="02010600030101010101" pitchFamily="2" charset="-122"/>
              </a:rPr>
              <a:t>mappages()</a:t>
            </a:r>
            <a:r>
              <a:rPr lang="zh-CN" altLang="en-US" sz="2665" dirty="0">
                <a:latin typeface="宋体" panose="02010600030101010101" pitchFamily="2" charset="-122"/>
                <a:ea typeface="宋体" panose="02010600030101010101" pitchFamily="2" charset="-122"/>
                <a:cs typeface="宋体" panose="02010600030101010101" pitchFamily="2" charset="-122"/>
              </a:rPr>
              <a:t>函数的</a:t>
            </a:r>
            <a:r>
              <a:rPr lang="zh-CN" altLang="en-US" sz="2665" dirty="0">
                <a:latin typeface="宋体" panose="02010600030101010101" pitchFamily="2" charset="-122"/>
                <a:ea typeface="宋体" panose="02010600030101010101" pitchFamily="2" charset="-122"/>
                <a:cs typeface="宋体" panose="02010600030101010101" pitchFamily="2" charset="-122"/>
              </a:rPr>
              <a:t>作用</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nvPicPr>
        <p:blipFill>
          <a:blip r:embed="rId1"/>
          <a:stretch>
            <a:fillRect/>
          </a:stretch>
        </p:blipFill>
        <p:spPr>
          <a:xfrm>
            <a:off x="600710" y="1333500"/>
            <a:ext cx="7616825" cy="5309870"/>
          </a:xfrm>
          <a:prstGeom prst="rect">
            <a:avLst/>
          </a:prstGeom>
        </p:spPr>
      </p:pic>
      <p:sp>
        <p:nvSpPr>
          <p:cNvPr id="6" name="文本框 5"/>
          <p:cNvSpPr txBox="1"/>
          <p:nvPr>
            <p:custDataLst>
              <p:tags r:id="rId2"/>
            </p:custDataLst>
          </p:nvPr>
        </p:nvSpPr>
        <p:spPr>
          <a:xfrm>
            <a:off x="5662295" y="1991428"/>
            <a:ext cx="5791203" cy="4154170"/>
          </a:xfrm>
          <a:prstGeom prst="rect">
            <a:avLst/>
          </a:prstGeom>
          <a:noFill/>
        </p:spPr>
        <p:txBody>
          <a:bodyPr wrap="square" rtlCol="0">
            <a:spAutoFit/>
          </a:bodyPr>
          <a:p>
            <a:pPr>
              <a:spcAft>
                <a:spcPts val="1200"/>
              </a:spcAft>
            </a:pPr>
            <a:r>
              <a:rPr lang="en-US" altLang="zh-CN" b="1" dirty="0" err="1"/>
              <a:t>mappages</a:t>
            </a:r>
            <a:r>
              <a:rPr lang="zh-CN" altLang="en-US" b="1" dirty="0"/>
              <a:t>函数：将从虚拟地址</a:t>
            </a:r>
            <a:r>
              <a:rPr lang="en-US" altLang="zh-CN" b="1" dirty="0" err="1"/>
              <a:t>va</a:t>
            </a:r>
            <a:r>
              <a:rPr lang="zh-CN" altLang="en-US" b="1" dirty="0" err="1"/>
              <a:t>（</a:t>
            </a:r>
            <a:r>
              <a:rPr lang="zh-CN" altLang="en-US" b="1" dirty="0">
                <a:sym typeface="+mn-ea"/>
              </a:rPr>
              <a:t>映射到</a:t>
            </a:r>
            <a:r>
              <a:rPr lang="en-US" altLang="zh-CN" b="1" dirty="0">
                <a:sym typeface="+mn-ea"/>
              </a:rPr>
              <a:t>pa</a:t>
            </a:r>
            <a:r>
              <a:rPr lang="zh-CN" altLang="en-US" b="1" dirty="0" err="1"/>
              <a:t>）开始</a:t>
            </a:r>
            <a:r>
              <a:rPr lang="zh-CN" altLang="en-US" b="1" dirty="0"/>
              <a:t>的</a:t>
            </a:r>
            <a:r>
              <a:rPr lang="zh-CN" altLang="en-US" b="1" dirty="0">
                <a:sym typeface="+mn-ea"/>
              </a:rPr>
              <a:t>大小为</a:t>
            </a:r>
            <a:r>
              <a:rPr lang="en-US" altLang="zh-CN" b="1" dirty="0"/>
              <a:t>size</a:t>
            </a:r>
            <a:r>
              <a:rPr lang="zh-CN" altLang="en-US" b="1" dirty="0"/>
              <a:t>的虚拟内存块，分成页大小（</a:t>
            </a:r>
            <a:r>
              <a:rPr lang="en-US" altLang="zh-CN" b="1" dirty="0"/>
              <a:t>4KB</a:t>
            </a:r>
            <a:r>
              <a:rPr lang="zh-CN" altLang="en-US" b="1" dirty="0"/>
              <a:t>）的块，并将每页对应的虚拟</a:t>
            </a:r>
            <a:r>
              <a:rPr lang="en-US" altLang="zh-CN" b="1" dirty="0"/>
              <a:t>-</a:t>
            </a:r>
            <a:r>
              <a:rPr lang="zh-CN" altLang="en-US" b="1" dirty="0"/>
              <a:t>物理地址映射加入页表</a:t>
            </a:r>
            <a:endParaRPr lang="zh-CN" altLang="en-US" b="1" dirty="0"/>
          </a:p>
          <a:p>
            <a:pPr>
              <a:spcAft>
                <a:spcPts val="1200"/>
              </a:spcAft>
            </a:pPr>
            <a:r>
              <a:rPr lang="zh-CN" altLang="en-US" dirty="0"/>
              <a:t>（</a:t>
            </a:r>
            <a:r>
              <a:rPr lang="en-US" altLang="zh-CN" dirty="0"/>
              <a:t>PGROUNDDOWN(va)：将虚拟地址 va 向下舍入到最近的页面边界。</a:t>
            </a:r>
            <a:r>
              <a:rPr lang="zh-CN" altLang="en-US" dirty="0"/>
              <a:t>保证</a:t>
            </a:r>
            <a:r>
              <a:rPr lang="en-US" altLang="zh-CN" dirty="0"/>
              <a:t>va 的低12位（对应一个页面大小）</a:t>
            </a:r>
            <a:r>
              <a:rPr lang="zh-CN" altLang="en-US" dirty="0"/>
              <a:t>为</a:t>
            </a:r>
            <a:r>
              <a:rPr lang="en-US" altLang="zh-CN" dirty="0"/>
              <a:t>零</a:t>
            </a:r>
            <a:endParaRPr lang="en-US" altLang="zh-CN" dirty="0"/>
          </a:p>
          <a:p>
            <a:pPr>
              <a:spcAft>
                <a:spcPts val="1200"/>
              </a:spcAft>
            </a:pPr>
            <a:r>
              <a:rPr lang="en-US" altLang="zh-CN" dirty="0"/>
              <a:t>perm是权限标志，它包含了访问权限的信息，例如可读、可写、可执行等</a:t>
            </a:r>
            <a:r>
              <a:rPr lang="zh-CN" altLang="en-US" dirty="0"/>
              <a:t>，</a:t>
            </a:r>
            <a:r>
              <a:rPr lang="en-US" altLang="zh-CN" dirty="0"/>
              <a:t>PTE_V 是有效位，表示该页表项是否有效</a:t>
            </a:r>
            <a:r>
              <a:rPr lang="zh-CN" altLang="en-US" dirty="0"/>
              <a:t>）</a:t>
            </a:r>
            <a:endParaRPr lang="en-US" altLang="zh-CN" dirty="0"/>
          </a:p>
          <a:p>
            <a:r>
              <a:rPr lang="zh-CN" altLang="en-US" dirty="0"/>
              <a:t>每次循环</a:t>
            </a:r>
            <a:r>
              <a:rPr lang="en-US" altLang="zh-CN" dirty="0"/>
              <a:t>va</a:t>
            </a:r>
            <a:r>
              <a:rPr lang="zh-CN" altLang="en-US" dirty="0"/>
              <a:t>递增</a:t>
            </a:r>
            <a:r>
              <a:rPr lang="en-US" altLang="zh-CN" dirty="0"/>
              <a:t>PGSIZE</a:t>
            </a:r>
            <a:r>
              <a:rPr lang="zh-CN" altLang="en-US" dirty="0"/>
              <a:t>（赋值给</a:t>
            </a:r>
            <a:r>
              <a:rPr lang="en-US" altLang="zh-CN" dirty="0"/>
              <a:t>a</a:t>
            </a:r>
            <a:r>
              <a:rPr lang="zh-CN" altLang="en-US" dirty="0"/>
              <a:t>），并调用</a:t>
            </a:r>
            <a:r>
              <a:rPr lang="en-US" altLang="zh-CN" dirty="0"/>
              <a:t>walk</a:t>
            </a:r>
            <a:r>
              <a:rPr lang="zh-CN" altLang="en-US" dirty="0"/>
              <a:t>函数查找一个可用的</a:t>
            </a:r>
            <a:r>
              <a:rPr lang="en-US" altLang="zh-CN" dirty="0"/>
              <a:t>PTE</a:t>
            </a:r>
            <a:r>
              <a:rPr lang="zh-CN" altLang="en-US" dirty="0"/>
              <a:t>地址，将</a:t>
            </a:r>
            <a:r>
              <a:rPr lang="en-US" altLang="zh-CN" dirty="0"/>
              <a:t>a</a:t>
            </a:r>
            <a:r>
              <a:rPr lang="zh-CN" altLang="en-US" dirty="0"/>
              <a:t>对应的物理地址写入该</a:t>
            </a:r>
            <a:r>
              <a:rPr lang="en-US" altLang="zh-CN" dirty="0"/>
              <a:t>PTE</a:t>
            </a:r>
            <a:endParaRPr lang="en-US" altLang="zh-CN" dirty="0"/>
          </a:p>
          <a:p>
            <a:endParaRPr lang="en-US" altLang="zh-CN"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宋体" panose="02010600030101010101" pitchFamily="2" charset="-122"/>
                <a:ea typeface="宋体" panose="02010600030101010101" pitchFamily="2" charset="-122"/>
                <a:cs typeface="宋体" panose="02010600030101010101" pitchFamily="2" charset="-122"/>
              </a:rPr>
              <a:t>kvm</a:t>
            </a:r>
            <a:r>
              <a:rPr lang="en-US" altLang="zh-CN" sz="2665" dirty="0">
                <a:latin typeface="宋体" panose="02010600030101010101" pitchFamily="2" charset="-122"/>
                <a:ea typeface="宋体" panose="02010600030101010101" pitchFamily="2" charset="-122"/>
                <a:cs typeface="宋体" panose="02010600030101010101" pitchFamily="2" charset="-122"/>
              </a:rPr>
              <a:t>map</a:t>
            </a:r>
            <a:r>
              <a:rPr lang="en-US" altLang="zh-CN" sz="2665" dirty="0">
                <a:latin typeface="宋体" panose="02010600030101010101" pitchFamily="2" charset="-122"/>
                <a:ea typeface="宋体" panose="02010600030101010101" pitchFamily="2" charset="-122"/>
                <a:cs typeface="宋体" panose="02010600030101010101" pitchFamily="2" charset="-122"/>
              </a:rPr>
              <a:t>()</a:t>
            </a:r>
            <a:r>
              <a:rPr lang="zh-CN" altLang="en-US" sz="2665" dirty="0">
                <a:latin typeface="宋体" panose="02010600030101010101" pitchFamily="2" charset="-122"/>
                <a:ea typeface="宋体" panose="02010600030101010101" pitchFamily="2" charset="-122"/>
                <a:cs typeface="宋体" panose="02010600030101010101" pitchFamily="2" charset="-122"/>
              </a:rPr>
              <a:t>函数的</a:t>
            </a:r>
            <a:r>
              <a:rPr lang="zh-CN" altLang="en-US" sz="2665" dirty="0">
                <a:latin typeface="宋体" panose="02010600030101010101" pitchFamily="2" charset="-122"/>
                <a:ea typeface="宋体" panose="02010600030101010101" pitchFamily="2" charset="-122"/>
                <a:cs typeface="宋体" panose="02010600030101010101" pitchFamily="2" charset="-122"/>
              </a:rPr>
              <a:t>作用</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3" name="图片 2"/>
          <p:cNvPicPr>
            <a:picLocks noChangeAspect="1"/>
          </p:cNvPicPr>
          <p:nvPr/>
        </p:nvPicPr>
        <p:blipFill>
          <a:blip r:embed="rId1"/>
          <a:stretch>
            <a:fillRect/>
          </a:stretch>
        </p:blipFill>
        <p:spPr>
          <a:xfrm>
            <a:off x="740410" y="1398905"/>
            <a:ext cx="8370570" cy="1764665"/>
          </a:xfrm>
          <a:prstGeom prst="rect">
            <a:avLst/>
          </a:prstGeom>
        </p:spPr>
      </p:pic>
      <p:sp>
        <p:nvSpPr>
          <p:cNvPr id="4" name="文本框 3"/>
          <p:cNvSpPr txBox="1"/>
          <p:nvPr>
            <p:custDataLst>
              <p:tags r:id="rId2"/>
            </p:custDataLst>
          </p:nvPr>
        </p:nvSpPr>
        <p:spPr>
          <a:xfrm>
            <a:off x="924560" y="3429000"/>
            <a:ext cx="4889500" cy="1915160"/>
          </a:xfrm>
          <a:prstGeom prst="rect">
            <a:avLst/>
          </a:prstGeom>
          <a:noFill/>
        </p:spPr>
        <p:txBody>
          <a:bodyPr wrap="square" rtlCol="0">
            <a:noAutofit/>
          </a:bodyPr>
          <a:p>
            <a:pPr indent="0" fontAlgn="auto">
              <a:lnSpc>
                <a:spcPct val="150000"/>
              </a:lnSpc>
              <a:spcAft>
                <a:spcPts val="1200"/>
              </a:spcAft>
            </a:pPr>
            <a:r>
              <a:rPr lang="zh-CN" altLang="en-US" sz="2000" dirty="0"/>
              <a:t>调用</a:t>
            </a:r>
            <a:r>
              <a:rPr lang="en-US" altLang="zh-CN" sz="2000" dirty="0" err="1"/>
              <a:t>mappages</a:t>
            </a:r>
            <a:r>
              <a:rPr lang="zh-CN" altLang="en-US" sz="2000" dirty="0"/>
              <a:t>函数，在页表</a:t>
            </a:r>
            <a:r>
              <a:rPr lang="en-US" altLang="zh-CN" sz="2000" dirty="0" err="1"/>
              <a:t>kpgtbl</a:t>
            </a:r>
            <a:r>
              <a:rPr lang="zh-CN" altLang="en-US" sz="2000" dirty="0"/>
              <a:t>中添加从</a:t>
            </a:r>
            <a:r>
              <a:rPr lang="en-US" altLang="zh-CN" sz="2000" dirty="0" err="1"/>
              <a:t>va</a:t>
            </a:r>
            <a:r>
              <a:rPr lang="zh-CN" altLang="en-US" sz="2000" dirty="0"/>
              <a:t>到</a:t>
            </a:r>
            <a:r>
              <a:rPr lang="en-US" altLang="zh-CN" sz="2000" dirty="0"/>
              <a:t>pa</a:t>
            </a:r>
            <a:r>
              <a:rPr lang="zh-CN" altLang="en-US" sz="2000" dirty="0"/>
              <a:t>的大小为</a:t>
            </a:r>
            <a:r>
              <a:rPr lang="en-US" altLang="zh-CN" sz="2000" dirty="0" err="1"/>
              <a:t>sz</a:t>
            </a:r>
            <a:r>
              <a:rPr lang="zh-CN" altLang="en-US" sz="2000" dirty="0"/>
              <a:t>的内存块的映射</a:t>
            </a:r>
            <a:endParaRPr lang="en-US" altLang="zh-CN" sz="2000" dirty="0"/>
          </a:p>
          <a:p>
            <a:endParaRPr lang="en-US" altLang="zh-CN" sz="2800" dirty="0"/>
          </a:p>
          <a:p>
            <a:endParaRPr lang="zh-CN" altLang="en-US" sz="2800"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宋体" panose="02010600030101010101" pitchFamily="2" charset="-122"/>
                <a:ea typeface="宋体" panose="02010600030101010101" pitchFamily="2" charset="-122"/>
                <a:cs typeface="宋体" panose="02010600030101010101" pitchFamily="2" charset="-122"/>
              </a:rPr>
              <a:t>kvmm</a:t>
            </a:r>
            <a:r>
              <a:rPr lang="en-US" altLang="zh-CN" sz="2665" dirty="0">
                <a:latin typeface="宋体" panose="02010600030101010101" pitchFamily="2" charset="-122"/>
                <a:ea typeface="宋体" panose="02010600030101010101" pitchFamily="2" charset="-122"/>
                <a:cs typeface="宋体" panose="02010600030101010101" pitchFamily="2" charset="-122"/>
              </a:rPr>
              <a:t>ake()</a:t>
            </a:r>
            <a:r>
              <a:rPr lang="zh-CN" altLang="en-US" sz="2665" dirty="0">
                <a:latin typeface="宋体" panose="02010600030101010101" pitchFamily="2" charset="-122"/>
                <a:ea typeface="宋体" panose="02010600030101010101" pitchFamily="2" charset="-122"/>
                <a:cs typeface="宋体" panose="02010600030101010101" pitchFamily="2" charset="-122"/>
              </a:rPr>
              <a:t>函数的</a:t>
            </a:r>
            <a:r>
              <a:rPr lang="zh-CN" altLang="en-US" sz="2665" dirty="0">
                <a:latin typeface="宋体" panose="02010600030101010101" pitchFamily="2" charset="-122"/>
                <a:ea typeface="宋体" panose="02010600030101010101" pitchFamily="2" charset="-122"/>
                <a:cs typeface="宋体" panose="02010600030101010101" pitchFamily="2" charset="-122"/>
              </a:rPr>
              <a:t>作用</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nvPicPr>
        <p:blipFill>
          <a:blip r:embed="rId1"/>
          <a:stretch>
            <a:fillRect/>
          </a:stretch>
        </p:blipFill>
        <p:spPr>
          <a:xfrm>
            <a:off x="738505" y="1226820"/>
            <a:ext cx="6949440" cy="5631180"/>
          </a:xfrm>
          <a:prstGeom prst="rect">
            <a:avLst/>
          </a:prstGeom>
        </p:spPr>
      </p:pic>
      <p:sp>
        <p:nvSpPr>
          <p:cNvPr id="6" name="文本框 5"/>
          <p:cNvSpPr txBox="1"/>
          <p:nvPr>
            <p:custDataLst>
              <p:tags r:id="rId2"/>
            </p:custDataLst>
          </p:nvPr>
        </p:nvSpPr>
        <p:spPr>
          <a:xfrm>
            <a:off x="8017510" y="1609090"/>
            <a:ext cx="3806190" cy="3014980"/>
          </a:xfrm>
          <a:prstGeom prst="rect">
            <a:avLst/>
          </a:prstGeom>
          <a:noFill/>
        </p:spPr>
        <p:txBody>
          <a:bodyPr wrap="square" rtlCol="0">
            <a:spAutoFit/>
          </a:bodyPr>
          <a:p>
            <a:pPr indent="0" fontAlgn="auto">
              <a:lnSpc>
                <a:spcPct val="150000"/>
              </a:lnSpc>
              <a:spcAft>
                <a:spcPts val="1200"/>
              </a:spcAft>
            </a:pPr>
            <a:r>
              <a:rPr lang="zh-CN" altLang="en-US" sz="2000" dirty="0"/>
              <a:t>使用</a:t>
            </a:r>
            <a:r>
              <a:rPr lang="en-US" altLang="zh-CN" sz="2000" dirty="0"/>
              <a:t>kalloc</a:t>
            </a:r>
            <a:r>
              <a:rPr lang="zh-CN" altLang="en-US" sz="2000" dirty="0"/>
              <a:t>函数（在</a:t>
            </a:r>
            <a:r>
              <a:rPr lang="en-US" altLang="zh-CN" sz="2000" dirty="0"/>
              <a:t>Q4</a:t>
            </a:r>
            <a:r>
              <a:rPr lang="zh-CN" altLang="en-US" sz="2000" dirty="0"/>
              <a:t>中详细说明）新建一个页表</a:t>
            </a:r>
            <a:r>
              <a:rPr lang="en-US" altLang="zh-CN" sz="2000" dirty="0" err="1"/>
              <a:t>kpgtbl</a:t>
            </a:r>
            <a:endParaRPr lang="en-US" altLang="zh-CN" sz="2000" dirty="0"/>
          </a:p>
          <a:p>
            <a:pPr indent="0" fontAlgn="auto">
              <a:lnSpc>
                <a:spcPct val="150000"/>
              </a:lnSpc>
              <a:spcAft>
                <a:spcPts val="1200"/>
              </a:spcAft>
            </a:pPr>
            <a:r>
              <a:rPr lang="en-US" altLang="zh-CN" sz="2000" dirty="0"/>
              <a:t>根据虚拟地址布局，调用kvmmap函数和proc_mapstacks函数建立内核页表</a:t>
            </a:r>
            <a:endParaRPr lang="en-US" altLang="zh-CN" sz="2000" dirty="0"/>
          </a:p>
          <a:p>
            <a:endParaRPr lang="zh-CN" altLang="en-US" sz="2000"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宋体" panose="02010600030101010101" pitchFamily="2" charset="-122"/>
                <a:ea typeface="宋体" panose="02010600030101010101" pitchFamily="2" charset="-122"/>
                <a:cs typeface="宋体" panose="02010600030101010101" pitchFamily="2" charset="-122"/>
              </a:rPr>
              <a:t>proc_mapstacks()</a:t>
            </a:r>
            <a:r>
              <a:rPr lang="zh-CN" altLang="en-US" sz="2665" dirty="0">
                <a:latin typeface="宋体" panose="02010600030101010101" pitchFamily="2" charset="-122"/>
                <a:ea typeface="宋体" panose="02010600030101010101" pitchFamily="2" charset="-122"/>
                <a:cs typeface="宋体" panose="02010600030101010101" pitchFamily="2" charset="-122"/>
              </a:rPr>
              <a:t>函数的</a:t>
            </a:r>
            <a:r>
              <a:rPr lang="zh-CN" altLang="en-US" sz="2665" dirty="0">
                <a:latin typeface="宋体" panose="02010600030101010101" pitchFamily="2" charset="-122"/>
                <a:ea typeface="宋体" panose="02010600030101010101" pitchFamily="2" charset="-122"/>
                <a:cs typeface="宋体" panose="02010600030101010101" pitchFamily="2" charset="-122"/>
              </a:rPr>
              <a:t>作用</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custDataLst>
              <p:tags r:id="rId1"/>
            </p:custDataLst>
          </p:nvPr>
        </p:nvPicPr>
        <p:blipFill>
          <a:blip r:embed="rId2"/>
          <a:stretch>
            <a:fillRect/>
          </a:stretch>
        </p:blipFill>
        <p:spPr>
          <a:xfrm>
            <a:off x="737870" y="1520825"/>
            <a:ext cx="6631940" cy="3188970"/>
          </a:xfrm>
          <a:prstGeom prst="rect">
            <a:avLst/>
          </a:prstGeom>
        </p:spPr>
      </p:pic>
      <p:sp>
        <p:nvSpPr>
          <p:cNvPr id="6" name="文本框 5"/>
          <p:cNvSpPr txBox="1"/>
          <p:nvPr>
            <p:custDataLst>
              <p:tags r:id="rId3"/>
            </p:custDataLst>
          </p:nvPr>
        </p:nvSpPr>
        <p:spPr>
          <a:xfrm>
            <a:off x="7548323" y="1520893"/>
            <a:ext cx="4053525" cy="4092575"/>
          </a:xfrm>
          <a:prstGeom prst="rect">
            <a:avLst/>
          </a:prstGeom>
          <a:noFill/>
        </p:spPr>
        <p:txBody>
          <a:bodyPr wrap="square" rtlCol="0">
            <a:spAutoFit/>
          </a:bodyPr>
          <a:p>
            <a:pPr>
              <a:spcAft>
                <a:spcPts val="1200"/>
              </a:spcAft>
            </a:pPr>
            <a:r>
              <a:rPr lang="zh-CN" altLang="en-US" sz="2000" kern="100" dirty="0">
                <a:effectLst/>
                <a:latin typeface="+mn-ea"/>
                <a:cs typeface="+mn-ea"/>
              </a:rPr>
              <a:t>设置内核堆栈的映射：</a:t>
            </a:r>
            <a:endParaRPr lang="en-US" altLang="zh-CN" sz="2000" kern="100" dirty="0">
              <a:effectLst/>
              <a:latin typeface="+mn-ea"/>
              <a:cs typeface="+mn-ea"/>
            </a:endParaRPr>
          </a:p>
          <a:p>
            <a:pPr>
              <a:spcAft>
                <a:spcPts val="1200"/>
              </a:spcAft>
            </a:pPr>
            <a:r>
              <a:rPr lang="en-US" altLang="zh-CN" sz="2000" dirty="0">
                <a:latin typeface="+mn-ea"/>
                <a:cs typeface="+mn-ea"/>
              </a:rPr>
              <a:t>循环遍历所有的进程控制块 struct proc，并为每个进程分配一页物理内存作为内核栈空间。</a:t>
            </a:r>
            <a:endParaRPr lang="en-US" altLang="zh-CN" sz="2000" dirty="0">
              <a:latin typeface="+mn-ea"/>
              <a:cs typeface="+mn-ea"/>
            </a:endParaRPr>
          </a:p>
          <a:p>
            <a:pPr>
              <a:spcAft>
                <a:spcPts val="1200"/>
              </a:spcAft>
            </a:pPr>
            <a:r>
              <a:rPr lang="en-US" altLang="zh-CN" sz="2000" dirty="0">
                <a:latin typeface="+mn-ea"/>
                <a:cs typeface="+mn-ea"/>
              </a:rPr>
              <a:t>KSTACK 用于计算根据进程索引偏移的虚拟地址</a:t>
            </a:r>
            <a:r>
              <a:rPr lang="zh-CN" altLang="en-US" sz="2000" dirty="0">
                <a:latin typeface="+mn-ea"/>
                <a:cs typeface="+mn-ea"/>
              </a:rPr>
              <a:t>，</a:t>
            </a:r>
            <a:r>
              <a:rPr lang="en-US" altLang="zh-CN" sz="2000" dirty="0">
                <a:latin typeface="+mn-ea"/>
                <a:cs typeface="+mn-ea"/>
                <a:sym typeface="+mn-ea"/>
              </a:rPr>
              <a:t>将内核栈映射到虚拟地址空间的位置。</a:t>
            </a:r>
            <a:endParaRPr lang="en-US" altLang="zh-CN" sz="2000" dirty="0">
              <a:latin typeface="+mn-ea"/>
              <a:cs typeface="+mn-ea"/>
              <a:sym typeface="+mn-ea"/>
            </a:endParaRPr>
          </a:p>
          <a:p>
            <a:pPr>
              <a:spcAft>
                <a:spcPts val="1200"/>
              </a:spcAft>
            </a:pPr>
            <a:r>
              <a:rPr lang="en-US" altLang="zh-CN" sz="2000" dirty="0">
                <a:latin typeface="+mn-ea"/>
                <a:cs typeface="+mn-ea"/>
              </a:rPr>
              <a:t>调用 kvmmap 函数</a:t>
            </a:r>
            <a:r>
              <a:rPr lang="zh-CN" altLang="en-US" sz="2000" dirty="0">
                <a:latin typeface="+mn-ea"/>
                <a:cs typeface="+mn-ea"/>
              </a:rPr>
              <a:t>建立</a:t>
            </a:r>
            <a:r>
              <a:rPr lang="en-US" altLang="zh-CN" sz="2000" dirty="0">
                <a:latin typeface="+mn-ea"/>
                <a:cs typeface="+mn-ea"/>
              </a:rPr>
              <a:t> va</a:t>
            </a:r>
            <a:r>
              <a:rPr lang="zh-CN" altLang="en-US" sz="2000" dirty="0">
                <a:latin typeface="+mn-ea"/>
                <a:cs typeface="+mn-ea"/>
              </a:rPr>
              <a:t>到</a:t>
            </a:r>
            <a:r>
              <a:rPr lang="en-US" altLang="zh-CN" sz="2000" dirty="0">
                <a:latin typeface="+mn-ea"/>
                <a:cs typeface="+mn-ea"/>
              </a:rPr>
              <a:t>pa</a:t>
            </a:r>
            <a:r>
              <a:rPr lang="zh-CN" altLang="en-US" sz="2000" dirty="0">
                <a:latin typeface="+mn-ea"/>
                <a:cs typeface="+mn-ea"/>
              </a:rPr>
              <a:t>的映射</a:t>
            </a:r>
            <a:r>
              <a:rPr lang="en-US" altLang="zh-CN" sz="2000" dirty="0">
                <a:latin typeface="+mn-ea"/>
                <a:cs typeface="+mn-ea"/>
              </a:rPr>
              <a:t>，</a:t>
            </a:r>
            <a:r>
              <a:rPr lang="zh-CN" altLang="en-US" sz="2000" dirty="0">
                <a:latin typeface="+mn-ea"/>
                <a:cs typeface="+mn-ea"/>
              </a:rPr>
              <a:t>并</a:t>
            </a:r>
            <a:r>
              <a:rPr lang="en-US" altLang="zh-CN" sz="2000" dirty="0">
                <a:latin typeface="+mn-ea"/>
                <a:cs typeface="+mn-ea"/>
              </a:rPr>
              <a:t>设置相应的权限标志（可读可写）。</a:t>
            </a:r>
            <a:endParaRPr lang="en-US" altLang="zh-CN" sz="2000" dirty="0">
              <a:latin typeface="+mn-ea"/>
              <a:cs typeface="+mn-ea"/>
            </a:endParaRPr>
          </a:p>
          <a:p>
            <a:endParaRPr lang="zh-CN" altLang="en-US" sz="2000" dirty="0">
              <a:latin typeface="+mn-ea"/>
              <a:cs typeface="+mn-ea"/>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rcRect t="3079"/>
          <a:stretch>
            <a:fillRect/>
          </a:stretch>
        </p:blipFill>
        <p:spPr>
          <a:xfrm>
            <a:off x="509270" y="1169670"/>
            <a:ext cx="3908425" cy="5616575"/>
          </a:xfrm>
          <a:prstGeom prst="rect">
            <a:avLst/>
          </a:prstGeom>
        </p:spPr>
      </p:pic>
      <p:sp>
        <p:nvSpPr>
          <p:cNvPr id="2" name="标题 1"/>
          <p:cNvSpPr>
            <a:spLocks noGrp="1"/>
          </p:cNvSpPr>
          <p:nvPr>
            <p:ph type="title"/>
          </p:nvPr>
        </p:nvSpPr>
        <p:spPr>
          <a:xfrm>
            <a:off x="838200" y="-104140"/>
            <a:ext cx="10515600" cy="1021543"/>
          </a:xfrm>
        </p:spPr>
        <p:txBody>
          <a:bodyPr>
            <a:normAutofit fontScale="90000"/>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rPr>
              <a:t>Q2</a:t>
            </a:r>
            <a:r>
              <a:rPr lang="zh-CN" altLang="en-US" sz="2665" dirty="0">
                <a:latin typeface="宋体" panose="02010600030101010101" pitchFamily="2" charset="-122"/>
                <a:ea typeface="宋体" panose="02010600030101010101" pitchFamily="2" charset="-122"/>
              </a:rPr>
              <a:t>：</a:t>
            </a:r>
            <a:r>
              <a:rPr lang="zh-CN" altLang="en-US" sz="2665" dirty="0">
                <a:latin typeface="宋体" panose="02010600030101010101" pitchFamily="2" charset="-122"/>
                <a:ea typeface="宋体" panose="02010600030101010101" pitchFamily="2" charset="-122"/>
                <a:cs typeface="宋体" panose="02010600030101010101" pitchFamily="2" charset="-122"/>
              </a:rPr>
              <a:t>kvminit()函数是如何工作的？它如何构建</a:t>
            </a:r>
            <a:r>
              <a:rPr lang="en-US" altLang="zh-CN" sz="2665" dirty="0">
                <a:latin typeface="宋体" panose="02010600030101010101" pitchFamily="2" charset="-122"/>
                <a:ea typeface="宋体" panose="02010600030101010101" pitchFamily="2" charset="-122"/>
                <a:cs typeface="宋体" panose="02010600030101010101" pitchFamily="2" charset="-122"/>
              </a:rPr>
              <a:t> </a:t>
            </a:r>
            <a:r>
              <a:rPr lang="zh-CN" altLang="en-US" sz="2665" dirty="0">
                <a:latin typeface="宋体" panose="02010600030101010101" pitchFamily="2" charset="-122"/>
                <a:ea typeface="宋体" panose="02010600030101010101" pitchFamily="2" charset="-122"/>
                <a:cs typeface="宋体" panose="02010600030101010101" pitchFamily="2" charset="-122"/>
              </a:rPr>
              <a:t>xv6</a:t>
            </a:r>
            <a:r>
              <a:rPr lang="en-US" altLang="zh-CN" sz="2665" dirty="0">
                <a:latin typeface="宋体" panose="02010600030101010101" pitchFamily="2" charset="-122"/>
                <a:ea typeface="宋体" panose="02010600030101010101" pitchFamily="2" charset="-122"/>
                <a:cs typeface="宋体" panose="02010600030101010101" pitchFamily="2" charset="-122"/>
              </a:rPr>
              <a:t> </a:t>
            </a:r>
            <a:r>
              <a:rPr lang="zh-CN" altLang="en-US" sz="2665" dirty="0">
                <a:latin typeface="宋体" panose="02010600030101010101" pitchFamily="2" charset="-122"/>
                <a:ea typeface="宋体" panose="02010600030101010101" pitchFamily="2" charset="-122"/>
                <a:cs typeface="宋体" panose="02010600030101010101" pitchFamily="2" charset="-122"/>
              </a:rPr>
              <a:t>的虚拟地址布局？</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sp>
        <p:nvSpPr>
          <p:cNvPr id="9" name="文本框 8"/>
          <p:cNvSpPr txBox="1"/>
          <p:nvPr/>
        </p:nvSpPr>
        <p:spPr>
          <a:xfrm>
            <a:off x="4293870" y="5211445"/>
            <a:ext cx="7005320" cy="368300"/>
          </a:xfrm>
          <a:prstGeom prst="rect">
            <a:avLst/>
          </a:prstGeom>
          <a:noFill/>
        </p:spPr>
        <p:txBody>
          <a:bodyPr wrap="square" rtlCol="0">
            <a:spAutoFit/>
          </a:bodyPr>
          <a:p>
            <a:r>
              <a:rPr lang="zh-CN" altLang="en-US"/>
              <a:t>将虚拟地址与物理地址的对应关系加入到</a:t>
            </a:r>
            <a:r>
              <a:rPr lang="zh-CN" altLang="en-US"/>
              <a:t>页表当中</a:t>
            </a:r>
            <a:endParaRPr lang="zh-CN" altLang="en-US"/>
          </a:p>
        </p:txBody>
      </p:sp>
      <p:cxnSp>
        <p:nvCxnSpPr>
          <p:cNvPr id="10" name="直接箭头连接符 9"/>
          <p:cNvCxnSpPr/>
          <p:nvPr/>
        </p:nvCxnSpPr>
        <p:spPr>
          <a:xfrm flipH="1" flipV="1">
            <a:off x="2376170" y="4615815"/>
            <a:ext cx="1903730" cy="730885"/>
          </a:xfrm>
          <a:prstGeom prst="straightConnector1">
            <a:avLst/>
          </a:prstGeom>
          <a:ln w="31750" cap="rnd">
            <a:solidFill>
              <a:schemeClr val="accent1"/>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1" name="直接箭头连接符 10"/>
          <p:cNvCxnSpPr>
            <a:stCxn id="9" idx="1"/>
          </p:cNvCxnSpPr>
          <p:nvPr/>
        </p:nvCxnSpPr>
        <p:spPr>
          <a:xfrm flipH="1" flipV="1">
            <a:off x="2366010" y="5387975"/>
            <a:ext cx="1927860" cy="7620"/>
          </a:xfrm>
          <a:prstGeom prst="straightConnector1">
            <a:avLst/>
          </a:prstGeom>
          <a:ln w="31750" cap="rnd">
            <a:solidFill>
              <a:schemeClr val="accent1"/>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2" name="直接箭头连接符 11"/>
          <p:cNvCxnSpPr/>
          <p:nvPr/>
        </p:nvCxnSpPr>
        <p:spPr>
          <a:xfrm flipH="1">
            <a:off x="2458720" y="6410960"/>
            <a:ext cx="1666875" cy="5715"/>
          </a:xfrm>
          <a:prstGeom prst="straightConnector1">
            <a:avLst/>
          </a:prstGeom>
          <a:ln w="31750" cap="rnd">
            <a:solidFill>
              <a:schemeClr val="accent1"/>
            </a:solidFill>
            <a:round/>
            <a:tailEnd type="arrow" w="med" len="med"/>
          </a:ln>
        </p:spPr>
        <p:style>
          <a:lnRef idx="0">
            <a:srgbClr val="FFFFFF"/>
          </a:lnRef>
          <a:fillRef idx="0">
            <a:srgbClr val="FFFFFF"/>
          </a:fillRef>
          <a:effectRef idx="0">
            <a:srgbClr val="FFFFFF"/>
          </a:effectRef>
          <a:fontRef idx="minor">
            <a:schemeClr val="tx1"/>
          </a:fontRef>
        </p:style>
      </p:cxnSp>
      <p:sp>
        <p:nvSpPr>
          <p:cNvPr id="8" name="文本框 7"/>
          <p:cNvSpPr txBox="1"/>
          <p:nvPr/>
        </p:nvSpPr>
        <p:spPr>
          <a:xfrm>
            <a:off x="4293870" y="6221730"/>
            <a:ext cx="3333115" cy="368300"/>
          </a:xfrm>
          <a:prstGeom prst="rect">
            <a:avLst/>
          </a:prstGeom>
          <a:noFill/>
        </p:spPr>
        <p:txBody>
          <a:bodyPr wrap="square" rtlCol="0">
            <a:spAutoFit/>
          </a:bodyPr>
          <a:p>
            <a:r>
              <a:rPr lang="zh-CN" altLang="en-US"/>
              <a:t>根据虚拟地址获取</a:t>
            </a:r>
            <a:r>
              <a:rPr lang="en-US" altLang="zh-CN"/>
              <a:t>PTE</a:t>
            </a:r>
            <a:r>
              <a:rPr lang="zh-CN" altLang="en-US"/>
              <a:t>的</a:t>
            </a:r>
            <a:r>
              <a:rPr lang="zh-CN" altLang="en-US"/>
              <a:t>地址</a:t>
            </a:r>
            <a:endParaRPr lang="zh-CN" altLang="en-US"/>
          </a:p>
        </p:txBody>
      </p:sp>
      <p:sp>
        <p:nvSpPr>
          <p:cNvPr id="14" name="文本框 13"/>
          <p:cNvSpPr txBox="1"/>
          <p:nvPr/>
        </p:nvSpPr>
        <p:spPr>
          <a:xfrm>
            <a:off x="5975350" y="4107815"/>
            <a:ext cx="3642360" cy="368300"/>
          </a:xfrm>
          <a:prstGeom prst="rect">
            <a:avLst/>
          </a:prstGeom>
          <a:noFill/>
        </p:spPr>
        <p:txBody>
          <a:bodyPr wrap="square" rtlCol="0">
            <a:spAutoFit/>
          </a:bodyPr>
          <a:p>
            <a:r>
              <a:rPr lang="zh-CN" altLang="en-US"/>
              <a:t>设置内核堆栈的</a:t>
            </a:r>
            <a:r>
              <a:rPr lang="zh-CN" altLang="en-US"/>
              <a:t>映射</a:t>
            </a:r>
            <a:endParaRPr lang="zh-CN" altLang="en-US"/>
          </a:p>
        </p:txBody>
      </p:sp>
      <p:cxnSp>
        <p:nvCxnSpPr>
          <p:cNvPr id="17" name="直接箭头连接符 16"/>
          <p:cNvCxnSpPr/>
          <p:nvPr/>
        </p:nvCxnSpPr>
        <p:spPr>
          <a:xfrm flipH="1" flipV="1">
            <a:off x="4166235" y="4286885"/>
            <a:ext cx="1697990" cy="10160"/>
          </a:xfrm>
          <a:prstGeom prst="straightConnector1">
            <a:avLst/>
          </a:prstGeom>
          <a:ln w="31750" cap="rnd">
            <a:solidFill>
              <a:schemeClr val="accent1"/>
            </a:solidFill>
            <a:round/>
            <a:tailEnd type="arrow" w="med" len="med"/>
          </a:ln>
        </p:spPr>
        <p:style>
          <a:lnRef idx="0">
            <a:srgbClr val="FFFFFF"/>
          </a:lnRef>
          <a:fillRef idx="0">
            <a:srgbClr val="FFFFFF"/>
          </a:fillRef>
          <a:effectRef idx="0">
            <a:srgbClr val="FFFFFF"/>
          </a:effectRef>
          <a:fontRef idx="minor">
            <a:schemeClr val="tx1"/>
          </a:fontRef>
        </p:style>
      </p:cxnSp>
      <p:sp>
        <p:nvSpPr>
          <p:cNvPr id="18" name="文本框 17"/>
          <p:cNvSpPr txBox="1"/>
          <p:nvPr/>
        </p:nvSpPr>
        <p:spPr>
          <a:xfrm>
            <a:off x="4434205" y="3120390"/>
            <a:ext cx="4331335" cy="368300"/>
          </a:xfrm>
          <a:prstGeom prst="rect">
            <a:avLst/>
          </a:prstGeom>
          <a:noFill/>
        </p:spPr>
        <p:txBody>
          <a:bodyPr wrap="square" rtlCol="0">
            <a:spAutoFit/>
          </a:bodyPr>
          <a:p>
            <a:r>
              <a:rPr lang="zh-CN" altLang="en-US"/>
              <a:t>对</a:t>
            </a:r>
            <a:r>
              <a:rPr lang="en-US" altLang="zh-CN"/>
              <a:t>xv6</a:t>
            </a:r>
            <a:r>
              <a:rPr lang="zh-CN" altLang="en-US"/>
              <a:t>的虚拟地址</a:t>
            </a:r>
            <a:r>
              <a:rPr lang="zh-CN" altLang="en-US"/>
              <a:t>进行布局</a:t>
            </a:r>
            <a:endParaRPr lang="zh-CN" altLang="en-US"/>
          </a:p>
        </p:txBody>
      </p:sp>
      <p:cxnSp>
        <p:nvCxnSpPr>
          <p:cNvPr id="19" name="直接箭头连接符 18"/>
          <p:cNvCxnSpPr/>
          <p:nvPr/>
        </p:nvCxnSpPr>
        <p:spPr>
          <a:xfrm flipH="1">
            <a:off x="3220085" y="3299460"/>
            <a:ext cx="1214120" cy="10160"/>
          </a:xfrm>
          <a:prstGeom prst="straightConnector1">
            <a:avLst/>
          </a:prstGeom>
          <a:ln w="31750" cap="rnd">
            <a:solidFill>
              <a:schemeClr val="accent1"/>
            </a:solidFill>
            <a:round/>
            <a:tailEnd type="arrow" w="med" len="med"/>
          </a:ln>
        </p:spPr>
        <p:style>
          <a:lnRef idx="0">
            <a:srgbClr val="FFFFFF"/>
          </a:lnRef>
          <a:fillRef idx="0">
            <a:srgbClr val="FFFFFF"/>
          </a:fillRef>
          <a:effectRef idx="0">
            <a:srgbClr val="FFFFFF"/>
          </a:effectRef>
          <a:fontRef idx="minor">
            <a:schemeClr val="tx1"/>
          </a:fontRef>
        </p:style>
      </p:cxnSp>
      <p:sp>
        <p:nvSpPr>
          <p:cNvPr id="4" name="右箭头 3"/>
          <p:cNvSpPr/>
          <p:nvPr/>
        </p:nvSpPr>
        <p:spPr>
          <a:xfrm rot="10800000">
            <a:off x="2202180" y="4039870"/>
            <a:ext cx="503555" cy="58293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4" grpId="0"/>
      <p:bldP spid="18" grpId="0"/>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en-US" altLang="zh-CN" dirty="0">
                <a:latin typeface="宋体" panose="02010600030101010101" pitchFamily="2" charset="-122"/>
                <a:ea typeface="宋体" panose="02010600030101010101" pitchFamily="2" charset="-122"/>
              </a:rPr>
              <a:t>main</a:t>
            </a:r>
            <a:r>
              <a:rPr lang="zh-CN" altLang="en-US" dirty="0">
                <a:latin typeface="宋体" panose="02010600030101010101" pitchFamily="2" charset="-122"/>
                <a:ea typeface="宋体" panose="02010600030101010101" pitchFamily="2" charset="-122"/>
              </a:rPr>
              <a:t>函数中的</a:t>
            </a:r>
            <a:r>
              <a:rPr lang="zh-CN" altLang="en-US" dirty="0">
                <a:latin typeface="宋体" panose="02010600030101010101" pitchFamily="2" charset="-122"/>
                <a:ea typeface="宋体" panose="02010600030101010101" pitchFamily="2" charset="-122"/>
              </a:rPr>
              <a:t>相关部分</a:t>
            </a:r>
            <a:endParaRPr lang="zh-CN" altLang="en-US" dirty="0">
              <a:latin typeface="宋体" panose="02010600030101010101" pitchFamily="2" charset="-122"/>
              <a:ea typeface="宋体" panose="02010600030101010101" pitchFamily="2" charset="-122"/>
            </a:endParaRPr>
          </a:p>
        </p:txBody>
      </p:sp>
      <p:pic>
        <p:nvPicPr>
          <p:cNvPr id="4" name="内容占位符 3"/>
          <p:cNvPicPr>
            <a:picLocks noChangeAspect="1"/>
          </p:cNvPicPr>
          <p:nvPr>
            <p:ph idx="1"/>
          </p:nvPr>
        </p:nvPicPr>
        <p:blipFill>
          <a:blip r:embed="rId1"/>
          <a:stretch>
            <a:fillRect/>
          </a:stretch>
        </p:blipFill>
        <p:spPr>
          <a:xfrm>
            <a:off x="695325" y="1353820"/>
            <a:ext cx="7296150" cy="1071880"/>
          </a:xfrm>
          <a:prstGeom prst="rect">
            <a:avLst/>
          </a:prstGeom>
        </p:spPr>
      </p:pic>
      <p:sp>
        <p:nvSpPr>
          <p:cNvPr id="5" name="文本框 4"/>
          <p:cNvSpPr txBox="1"/>
          <p:nvPr/>
        </p:nvSpPr>
        <p:spPr>
          <a:xfrm>
            <a:off x="876935" y="2861945"/>
            <a:ext cx="10246995" cy="2399665"/>
          </a:xfrm>
          <a:prstGeom prst="rect">
            <a:avLst/>
          </a:prstGeom>
          <a:noFill/>
        </p:spPr>
        <p:txBody>
          <a:bodyPr wrap="square" rtlCol="0">
            <a:spAutoFit/>
          </a:bodyPr>
          <a:p>
            <a:pPr indent="0" fontAlgn="auto">
              <a:lnSpc>
                <a:spcPct val="150000"/>
              </a:lnSpc>
            </a:pPr>
            <a:r>
              <a:rPr lang="en-US" altLang="zh-CN" sz="2000"/>
              <a:t>    kinit() </a:t>
            </a:r>
            <a:r>
              <a:rPr lang="zh-CN" altLang="en-US" sz="2000"/>
              <a:t>函数将合适范围内的可</a:t>
            </a:r>
            <a:r>
              <a:rPr lang="zh-CN" altLang="en-US" sz="2000"/>
              <a:t>用内存加入空闲</a:t>
            </a:r>
            <a:r>
              <a:rPr lang="zh-CN" altLang="en-US" sz="2000" b="1"/>
              <a:t>列表</a:t>
            </a:r>
            <a:r>
              <a:rPr lang="zh-CN" altLang="en-US" sz="2000"/>
              <a:t>中，方便之后对空闲内存的分配使用。</a:t>
            </a:r>
            <a:endParaRPr lang="en-US" altLang="zh-CN" sz="2000"/>
          </a:p>
          <a:p>
            <a:pPr indent="0" fontAlgn="auto">
              <a:lnSpc>
                <a:spcPct val="150000"/>
              </a:lnSpc>
            </a:pPr>
            <a:endParaRPr lang="zh-CN" altLang="en-US" sz="2000"/>
          </a:p>
          <a:p>
            <a:pPr indent="0" fontAlgn="auto">
              <a:lnSpc>
                <a:spcPct val="150000"/>
              </a:lnSpc>
            </a:pPr>
            <a:r>
              <a:rPr lang="en-US" altLang="zh-CN" sz="2000"/>
              <a:t>    kv</a:t>
            </a:r>
            <a:r>
              <a:rPr lang="zh-CN" altLang="en-US" sz="2000"/>
              <a:t>minit() 函数创建了一个内核页表，用来记录虚实地址的</a:t>
            </a:r>
            <a:r>
              <a:rPr lang="zh-CN" altLang="en-US" sz="2000"/>
              <a:t>转换。</a:t>
            </a:r>
            <a:endParaRPr lang="zh-CN" altLang="en-US" sz="2000"/>
          </a:p>
          <a:p>
            <a:pPr indent="0" fontAlgn="auto">
              <a:lnSpc>
                <a:spcPct val="150000"/>
              </a:lnSpc>
            </a:pPr>
            <a:endParaRPr lang="zh-CN" altLang="en-US" sz="2000"/>
          </a:p>
          <a:p>
            <a:pPr indent="0" fontAlgn="auto">
              <a:lnSpc>
                <a:spcPct val="150000"/>
              </a:lnSpc>
            </a:pPr>
            <a:r>
              <a:rPr lang="en-US" altLang="zh-CN" sz="2000"/>
              <a:t>    </a:t>
            </a:r>
            <a:r>
              <a:rPr lang="zh-CN" altLang="en-US" sz="2000"/>
              <a:t>kvminithart() 将刚才创建的内核页表投入使用。</a:t>
            </a:r>
            <a:endParaRPr lang="zh-CN" altLang="en-US" sz="2000"/>
          </a:p>
        </p:txBody>
      </p:sp>
      <p:sp>
        <p:nvSpPr>
          <p:cNvPr id="6" name="椭圆 5"/>
          <p:cNvSpPr/>
          <p:nvPr/>
        </p:nvSpPr>
        <p:spPr>
          <a:xfrm>
            <a:off x="995045" y="3141345"/>
            <a:ext cx="126365" cy="12636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 name="椭圆 6"/>
          <p:cNvSpPr/>
          <p:nvPr>
            <p:custDataLst>
              <p:tags r:id="rId2"/>
            </p:custDataLst>
          </p:nvPr>
        </p:nvSpPr>
        <p:spPr>
          <a:xfrm>
            <a:off x="995045" y="4990465"/>
            <a:ext cx="126365" cy="12636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椭圆 7"/>
          <p:cNvSpPr/>
          <p:nvPr>
            <p:custDataLst>
              <p:tags r:id="rId3"/>
            </p:custDataLst>
          </p:nvPr>
        </p:nvSpPr>
        <p:spPr>
          <a:xfrm>
            <a:off x="995045" y="4065905"/>
            <a:ext cx="126365" cy="12636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sym typeface="+mn-ea"/>
              </a:rPr>
              <a:t>Q1</a:t>
            </a:r>
            <a:r>
              <a:rPr lang="zh-CN" altLang="en-US" sz="2665" dirty="0">
                <a:latin typeface="宋体" panose="02010600030101010101" pitchFamily="2" charset="-122"/>
                <a:ea typeface="宋体" panose="02010600030101010101" pitchFamily="2" charset="-122"/>
                <a:sym typeface="+mn-ea"/>
              </a:rPr>
              <a:t>：</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xv6的虚拟地址是如何布局的？</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custDataLst>
              <p:tags r:id="rId1"/>
            </p:custDataLst>
          </p:nvPr>
        </p:nvPicPr>
        <p:blipFill>
          <a:blip r:embed="rId2"/>
          <a:stretch>
            <a:fillRect/>
          </a:stretch>
        </p:blipFill>
        <p:spPr>
          <a:xfrm>
            <a:off x="738505" y="1226820"/>
            <a:ext cx="6949440" cy="5631180"/>
          </a:xfrm>
          <a:prstGeom prst="rect">
            <a:avLst/>
          </a:prstGeom>
        </p:spPr>
      </p:pic>
      <p:pic>
        <p:nvPicPr>
          <p:cNvPr id="3" name="图片 2"/>
          <p:cNvPicPr>
            <a:picLocks noChangeAspect="1"/>
          </p:cNvPicPr>
          <p:nvPr/>
        </p:nvPicPr>
        <p:blipFill rotWithShape="1">
          <a:blip r:embed="rId3"/>
          <a:srcRect r="23872" b="8730"/>
          <a:stretch>
            <a:fillRect/>
          </a:stretch>
        </p:blipFill>
        <p:spPr>
          <a:xfrm>
            <a:off x="6096635" y="1102995"/>
            <a:ext cx="5328920" cy="5665470"/>
          </a:xfrm>
          <a:prstGeom prst="rect">
            <a:avLst/>
          </a:prstGeom>
        </p:spPr>
      </p:pic>
      <p:cxnSp>
        <p:nvCxnSpPr>
          <p:cNvPr id="4" name="直接连接符 3"/>
          <p:cNvCxnSpPr/>
          <p:nvPr/>
        </p:nvCxnSpPr>
        <p:spPr>
          <a:xfrm flipV="1">
            <a:off x="2118995" y="2990215"/>
            <a:ext cx="998220" cy="10795"/>
          </a:xfrm>
          <a:prstGeom prst="line">
            <a:avLst/>
          </a:prstGeom>
          <a:ln w="31750" cap="rnd">
            <a:solidFill>
              <a:schemeClr val="accent3">
                <a:lumMod val="75000"/>
              </a:schemeClr>
            </a:solidFill>
            <a:round/>
          </a:ln>
        </p:spPr>
        <p:style>
          <a:lnRef idx="0">
            <a:srgbClr val="FFFFFF"/>
          </a:lnRef>
          <a:fillRef idx="0">
            <a:srgbClr val="FFFFFF"/>
          </a:fillRef>
          <a:effectRef idx="0">
            <a:srgbClr val="FFFFFF"/>
          </a:effectRef>
          <a:fontRef idx="minor">
            <a:schemeClr val="tx1"/>
          </a:fontRef>
        </p:style>
      </p:cxnSp>
      <p:cxnSp>
        <p:nvCxnSpPr>
          <p:cNvPr id="6" name="直接连接符 5"/>
          <p:cNvCxnSpPr/>
          <p:nvPr/>
        </p:nvCxnSpPr>
        <p:spPr>
          <a:xfrm flipV="1">
            <a:off x="2118995" y="3511550"/>
            <a:ext cx="1292860" cy="13970"/>
          </a:xfrm>
          <a:prstGeom prst="line">
            <a:avLst/>
          </a:prstGeom>
          <a:ln w="31750" cap="rnd">
            <a:solidFill>
              <a:schemeClr val="accent3">
                <a:lumMod val="75000"/>
              </a:schemeClr>
            </a:solidFill>
            <a:round/>
          </a:ln>
        </p:spPr>
        <p:style>
          <a:lnRef idx="0">
            <a:srgbClr val="FFFFFF"/>
          </a:lnRef>
          <a:fillRef idx="0">
            <a:srgbClr val="FFFFFF"/>
          </a:fillRef>
          <a:effectRef idx="0">
            <a:srgbClr val="FFFFFF"/>
          </a:effectRef>
          <a:fontRef idx="minor">
            <a:schemeClr val="tx1"/>
          </a:fontRef>
        </p:style>
      </p:cxnSp>
      <p:cxnSp>
        <p:nvCxnSpPr>
          <p:cNvPr id="7" name="直接连接符 6"/>
          <p:cNvCxnSpPr/>
          <p:nvPr/>
        </p:nvCxnSpPr>
        <p:spPr>
          <a:xfrm flipV="1">
            <a:off x="2040255" y="4036060"/>
            <a:ext cx="998220" cy="10795"/>
          </a:xfrm>
          <a:prstGeom prst="line">
            <a:avLst/>
          </a:prstGeom>
          <a:ln w="31750" cap="rnd">
            <a:solidFill>
              <a:schemeClr val="accent3">
                <a:lumMod val="75000"/>
              </a:schemeClr>
            </a:solidFill>
            <a:round/>
          </a:ln>
        </p:spPr>
        <p:style>
          <a:lnRef idx="0">
            <a:srgbClr val="FFFFFF"/>
          </a:lnRef>
          <a:fillRef idx="0">
            <a:srgbClr val="FFFFFF"/>
          </a:fillRef>
          <a:effectRef idx="0">
            <a:srgbClr val="FFFFFF"/>
          </a:effectRef>
          <a:fontRef idx="minor">
            <a:schemeClr val="tx1"/>
          </a:fontRef>
        </p:style>
      </p:cxnSp>
      <p:cxnSp>
        <p:nvCxnSpPr>
          <p:cNvPr id="15" name="直接连接符 14"/>
          <p:cNvCxnSpPr/>
          <p:nvPr/>
        </p:nvCxnSpPr>
        <p:spPr>
          <a:xfrm flipV="1">
            <a:off x="2118995" y="4554220"/>
            <a:ext cx="1430020" cy="17145"/>
          </a:xfrm>
          <a:prstGeom prst="line">
            <a:avLst/>
          </a:prstGeom>
          <a:ln w="31750" cap="rnd">
            <a:solidFill>
              <a:schemeClr val="accent3">
                <a:lumMod val="75000"/>
              </a:schemeClr>
            </a:solidFill>
            <a:round/>
          </a:ln>
        </p:spPr>
        <p:style>
          <a:lnRef idx="0">
            <a:srgbClr val="FFFFFF"/>
          </a:lnRef>
          <a:fillRef idx="0">
            <a:srgbClr val="FFFFFF"/>
          </a:fillRef>
          <a:effectRef idx="0">
            <a:srgbClr val="FFFFFF"/>
          </a:effectRef>
          <a:fontRef idx="minor">
            <a:schemeClr val="tx1"/>
          </a:fontRef>
        </p:style>
      </p:cxnSp>
      <p:cxnSp>
        <p:nvCxnSpPr>
          <p:cNvPr id="16" name="直接连接符 15"/>
          <p:cNvCxnSpPr/>
          <p:nvPr/>
        </p:nvCxnSpPr>
        <p:spPr>
          <a:xfrm flipV="1">
            <a:off x="2118995" y="5079365"/>
            <a:ext cx="2191385" cy="13335"/>
          </a:xfrm>
          <a:prstGeom prst="line">
            <a:avLst/>
          </a:prstGeom>
          <a:ln w="31750" cap="rnd">
            <a:solidFill>
              <a:schemeClr val="accent3">
                <a:lumMod val="75000"/>
              </a:schemeClr>
            </a:solidFill>
            <a:round/>
          </a:ln>
        </p:spPr>
        <p:style>
          <a:lnRef idx="0">
            <a:srgbClr val="FFFFFF"/>
          </a:lnRef>
          <a:fillRef idx="0">
            <a:srgbClr val="FFFFFF"/>
          </a:fillRef>
          <a:effectRef idx="0">
            <a:srgbClr val="FFFFFF"/>
          </a:effectRef>
          <a:fontRef idx="minor">
            <a:schemeClr val="tx1"/>
          </a:fontRef>
        </p:style>
      </p:cxnSp>
      <p:cxnSp>
        <p:nvCxnSpPr>
          <p:cNvPr id="20" name="直接连接符 19"/>
          <p:cNvCxnSpPr/>
          <p:nvPr/>
        </p:nvCxnSpPr>
        <p:spPr>
          <a:xfrm>
            <a:off x="2118995" y="5792470"/>
            <a:ext cx="2418080" cy="17145"/>
          </a:xfrm>
          <a:prstGeom prst="line">
            <a:avLst/>
          </a:prstGeom>
          <a:ln w="31750" cap="rnd">
            <a:solidFill>
              <a:schemeClr val="accent3">
                <a:lumMod val="75000"/>
              </a:schemeClr>
            </a:solidFill>
            <a:round/>
          </a:ln>
        </p:spPr>
        <p:style>
          <a:lnRef idx="0">
            <a:srgbClr val="FFFFFF"/>
          </a:lnRef>
          <a:fillRef idx="0">
            <a:srgbClr val="FFFFFF"/>
          </a:fillRef>
          <a:effectRef idx="0">
            <a:srgbClr val="FFFFFF"/>
          </a:effectRef>
          <a:fontRef idx="minor">
            <a:schemeClr val="tx1"/>
          </a:fontRef>
        </p:style>
      </p:cxnSp>
      <p:cxnSp>
        <p:nvCxnSpPr>
          <p:cNvPr id="21" name="直接连接符 20"/>
          <p:cNvCxnSpPr/>
          <p:nvPr/>
        </p:nvCxnSpPr>
        <p:spPr>
          <a:xfrm>
            <a:off x="953135" y="6305550"/>
            <a:ext cx="1875790" cy="8255"/>
          </a:xfrm>
          <a:prstGeom prst="line">
            <a:avLst/>
          </a:prstGeom>
          <a:ln w="31750" cap="rnd">
            <a:solidFill>
              <a:schemeClr val="accent3">
                <a:lumMod val="75000"/>
              </a:schemeClr>
            </a:solidFill>
            <a:round/>
          </a:ln>
        </p:spPr>
        <p:style>
          <a:lnRef idx="0">
            <a:srgbClr val="FFFFFF"/>
          </a:lnRef>
          <a:fillRef idx="0">
            <a:srgbClr val="FFFFFF"/>
          </a:fillRef>
          <a:effectRef idx="0">
            <a:srgbClr val="FFFFFF"/>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3838575" y="2953385"/>
            <a:ext cx="8058785" cy="951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4800" b="1" noProof="0" dirty="0" smtClean="0">
                <a:ln>
                  <a:noFill/>
                </a:ln>
                <a:solidFill>
                  <a:schemeClr val="bg1"/>
                </a:solidFill>
                <a:effectLst/>
                <a:uLnTx/>
                <a:uFillTx/>
                <a:latin typeface="微软雅黑" panose="020B0503020204020204" charset="-122"/>
                <a:ea typeface="微软雅黑" panose="020B0503020204020204" charset="-122"/>
                <a:sym typeface="+mn-ea"/>
              </a:rPr>
              <a:t>kvminithart() </a:t>
            </a:r>
            <a:r>
              <a:rPr lang="zh-CN" altLang="en-US" sz="4800" b="1" noProof="0" dirty="0" smtClean="0">
                <a:ln>
                  <a:noFill/>
                </a:ln>
                <a:solidFill>
                  <a:schemeClr val="bg1"/>
                </a:solidFill>
                <a:effectLst/>
                <a:uLnTx/>
                <a:uFillTx/>
                <a:latin typeface="微软雅黑" panose="020B0503020204020204" charset="-122"/>
                <a:ea typeface="微软雅黑" panose="020B0503020204020204" charset="-122"/>
                <a:sym typeface="+mn-ea"/>
              </a:rPr>
              <a:t>函数与</a:t>
            </a:r>
            <a:r>
              <a:rPr lang="en-US" altLang="zh-CN" sz="4800" b="1" noProof="0" dirty="0" smtClean="0">
                <a:ln>
                  <a:noFill/>
                </a:ln>
                <a:solidFill>
                  <a:schemeClr val="bg1"/>
                </a:solidFill>
                <a:effectLst/>
                <a:uLnTx/>
                <a:uFillTx/>
                <a:latin typeface="微软雅黑" panose="020B0503020204020204" charset="-122"/>
                <a:ea typeface="微软雅黑" panose="020B0503020204020204" charset="-122"/>
                <a:sym typeface="+mn-ea"/>
              </a:rPr>
              <a:t>Q3</a:t>
            </a:r>
            <a:endParaRPr kumimoji="0" lang="en-US" altLang="zh-CN" sz="4800" b="1" i="0" u="none" strike="noStrike" kern="1200" cap="none" spc="0" normalizeH="0" baseline="0" noProof="0" dirty="0" smtClean="0">
              <a:ln>
                <a:noFill/>
              </a:ln>
              <a:solidFill>
                <a:schemeClr val="bg1"/>
              </a:solidFill>
              <a:effectLst/>
              <a:uLnTx/>
              <a:uFillTx/>
              <a:latin typeface="微软雅黑" panose="020B0503020204020204" charset="-122"/>
              <a:ea typeface="微软雅黑" panose="020B0503020204020204" charset="-122"/>
              <a:cs typeface="+mn-cs"/>
            </a:endParaRPr>
          </a:p>
          <a:p>
            <a:pPr marL="0" marR="0" lvl="0" indent="0" algn="l" defTabSz="913765" rtl="0" eaLnBrk="1" fontAlgn="base" latinLnBrk="0" hangingPunct="1">
              <a:lnSpc>
                <a:spcPct val="100000"/>
              </a:lnSpc>
              <a:spcBef>
                <a:spcPct val="0"/>
              </a:spcBef>
              <a:spcAft>
                <a:spcPct val="0"/>
              </a:spcAft>
              <a:buClrTx/>
              <a:buSzTx/>
              <a:buFontTx/>
              <a:buNone/>
              <a:defRPr/>
            </a:pPr>
            <a:endParaRPr kumimoji="0" lang="en-US" altLang="zh-CN" sz="4800" b="1" i="0" u="none" strike="noStrike" kern="1200" cap="none" spc="0" normalizeH="0" baseline="0" noProof="0" dirty="0" smtClean="0">
              <a:ln>
                <a:noFill/>
              </a:ln>
              <a:solidFill>
                <a:schemeClr val="bg1"/>
              </a:solidFill>
              <a:effectLst/>
              <a:uLnTx/>
              <a:uFillTx/>
              <a:latin typeface="微软雅黑" panose="020B0503020204020204" charset="-122"/>
              <a:ea typeface="微软雅黑" panose="020B0503020204020204" charset="-122"/>
              <a:cs typeface="+mn-cs"/>
              <a:sym typeface="+mn-ea"/>
            </a:endParaRPr>
          </a:p>
        </p:txBody>
      </p:sp>
      <p:sp>
        <p:nvSpPr>
          <p:cNvPr id="10247" name="TextBox 26"/>
          <p:cNvSpPr txBox="1">
            <a:spLocks noChangeArrowheads="1"/>
          </p:cNvSpPr>
          <p:nvPr/>
        </p:nvSpPr>
        <p:spPr bwMode="auto">
          <a:xfrm>
            <a:off x="1198095" y="2245187"/>
            <a:ext cx="2062480"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03</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1"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0242"/>
                                        </p:tgtEl>
                                        <p:attrNameLst>
                                          <p:attrName>style.visibility</p:attrName>
                                        </p:attrNameLst>
                                      </p:cBhvr>
                                      <p:to>
                                        <p:strVal val="visible"/>
                                      </p:to>
                                    </p:set>
                                    <p:animEffect transition="in" filter="wipe(down)">
                                      <p:cBhvr>
                                        <p:cTn id="11" dur="300"/>
                                        <p:tgtEl>
                                          <p:spTgt spid="102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244"/>
                                        </p:tgtEl>
                                        <p:attrNameLst>
                                          <p:attrName>style.visibility</p:attrName>
                                        </p:attrNameLst>
                                      </p:cBhvr>
                                      <p:to>
                                        <p:strVal val="visible"/>
                                      </p:to>
                                    </p:set>
                                    <p:animEffect transition="in" filter="wipe(up)">
                                      <p:cBhvr>
                                        <p:cTn id="15" dur="500"/>
                                        <p:tgtEl>
                                          <p:spTgt spid="10244"/>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0247"/>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ldLvl="0" animBg="1" autoUpdateAnimBg="0"/>
      <p:bldP spid="10244" grpId="0" bldLvl="0" animBg="1" autoUpdateAnimBg="0"/>
      <p:bldP spid="10246" grpId="0" autoUpdateAnimBg="0"/>
      <p:bldP spid="10247"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sym typeface="+mn-ea"/>
              </a:rPr>
              <a:t>Q3</a:t>
            </a:r>
            <a:r>
              <a:rPr lang="zh-CN" altLang="en-US" sz="2665" dirty="0">
                <a:latin typeface="宋体" panose="02010600030101010101" pitchFamily="2" charset="-122"/>
                <a:ea typeface="宋体" panose="02010600030101010101" pitchFamily="2" charset="-122"/>
                <a:sym typeface="+mn-ea"/>
              </a:rPr>
              <a:t>：</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kvminithart()函数的作用是什么？</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9" name="图片 8"/>
          <p:cNvPicPr>
            <a:picLocks noChangeAspect="1"/>
          </p:cNvPicPr>
          <p:nvPr/>
        </p:nvPicPr>
        <p:blipFill>
          <a:blip r:embed="rId1"/>
          <a:stretch>
            <a:fillRect/>
          </a:stretch>
        </p:blipFill>
        <p:spPr>
          <a:xfrm>
            <a:off x="678180" y="1352550"/>
            <a:ext cx="8437880" cy="3052445"/>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sym typeface="+mn-ea"/>
              </a:rPr>
              <a:t>Q3</a:t>
            </a:r>
            <a:r>
              <a:rPr lang="zh-CN" altLang="en-US" sz="2665" dirty="0">
                <a:latin typeface="宋体" panose="02010600030101010101" pitchFamily="2" charset="-122"/>
                <a:ea typeface="宋体" panose="02010600030101010101" pitchFamily="2" charset="-122"/>
                <a:sym typeface="+mn-ea"/>
              </a:rPr>
              <a:t>：</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kvminithart()函数的作用是什么？</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8" name="图片 7"/>
          <p:cNvPicPr>
            <a:picLocks noChangeAspect="1"/>
          </p:cNvPicPr>
          <p:nvPr>
            <p:custDataLst>
              <p:tags r:id="rId1"/>
            </p:custDataLst>
          </p:nvPr>
        </p:nvPicPr>
        <p:blipFill>
          <a:blip r:embed="rId2"/>
          <a:stretch>
            <a:fillRect/>
          </a:stretch>
        </p:blipFill>
        <p:spPr>
          <a:xfrm>
            <a:off x="622935" y="1395095"/>
            <a:ext cx="5994400" cy="1633855"/>
          </a:xfrm>
          <a:prstGeom prst="rect">
            <a:avLst/>
          </a:prstGeom>
        </p:spPr>
      </p:pic>
      <p:sp>
        <p:nvSpPr>
          <p:cNvPr id="3" name="文本框 2"/>
          <p:cNvSpPr txBox="1"/>
          <p:nvPr/>
        </p:nvSpPr>
        <p:spPr>
          <a:xfrm>
            <a:off x="838200" y="3262630"/>
            <a:ext cx="6096000" cy="2861310"/>
          </a:xfrm>
          <a:prstGeom prst="rect">
            <a:avLst/>
          </a:prstGeom>
          <a:noFill/>
        </p:spPr>
        <p:txBody>
          <a:bodyPr wrap="square" rtlCol="0" anchor="t">
            <a:spAutoFit/>
          </a:bodyPr>
          <a:p>
            <a:pPr indent="0" fontAlgn="auto">
              <a:lnSpc>
                <a:spcPct val="150000"/>
              </a:lnSpc>
            </a:pPr>
            <a:r>
              <a:rPr lang="zh-CN" altLang="en-US" sz="2000" dirty="0">
                <a:latin typeface="+mn-ea"/>
                <a:cs typeface="+mn-ea"/>
                <a:sym typeface="+mn-ea"/>
              </a:rPr>
              <a:t>该函数将参数写入</a:t>
            </a:r>
            <a:r>
              <a:rPr lang="en-US" altLang="zh-CN" sz="2000" dirty="0">
                <a:latin typeface="+mn-ea"/>
                <a:cs typeface="+mn-ea"/>
                <a:sym typeface="+mn-ea"/>
              </a:rPr>
              <a:t>csr</a:t>
            </a:r>
            <a:r>
              <a:rPr lang="zh-CN" altLang="en-US" sz="2000" dirty="0">
                <a:latin typeface="+mn-ea"/>
                <a:cs typeface="+mn-ea"/>
                <a:sym typeface="+mn-ea"/>
              </a:rPr>
              <a:t>寄存器</a:t>
            </a:r>
            <a:r>
              <a:rPr lang="zh-CN" altLang="en-US" sz="2000" dirty="0">
                <a:latin typeface="+mn-ea"/>
                <a:cs typeface="+mn-ea"/>
                <a:sym typeface="+mn-ea"/>
              </a:rPr>
              <a:t>中。</a:t>
            </a:r>
            <a:endParaRPr lang="zh-CN" altLang="en-US" sz="2000" dirty="0">
              <a:latin typeface="+mn-ea"/>
              <a:cs typeface="+mn-ea"/>
              <a:sym typeface="+mn-ea"/>
            </a:endParaRPr>
          </a:p>
          <a:p>
            <a:pPr indent="0" fontAlgn="auto">
              <a:lnSpc>
                <a:spcPct val="150000"/>
              </a:lnSpc>
            </a:pPr>
            <a:endParaRPr lang="zh-CN" altLang="en-US" sz="2000" dirty="0">
              <a:latin typeface="+mn-ea"/>
              <a:cs typeface="+mn-ea"/>
              <a:sym typeface="+mn-ea"/>
            </a:endParaRPr>
          </a:p>
          <a:p>
            <a:pPr indent="0" fontAlgn="auto">
              <a:lnSpc>
                <a:spcPct val="150000"/>
              </a:lnSpc>
            </a:pPr>
            <a:r>
              <a:rPr lang="en-US" altLang="zh-CN" sz="2000" dirty="0">
                <a:latin typeface="+mn-ea"/>
                <a:cs typeface="+mn-ea"/>
                <a:sym typeface="+mn-ea"/>
              </a:rPr>
              <a:t>kvminithart</a:t>
            </a:r>
            <a:r>
              <a:rPr lang="zh-CN" altLang="en-US" sz="2000" dirty="0">
                <a:latin typeface="+mn-ea"/>
                <a:cs typeface="+mn-ea"/>
                <a:sym typeface="+mn-ea"/>
              </a:rPr>
              <a:t>函数将</a:t>
            </a:r>
            <a:r>
              <a:rPr lang="en-US" altLang="zh-CN" sz="2000" dirty="0">
                <a:latin typeface="+mn-ea"/>
                <a:cs typeface="+mn-ea"/>
                <a:sym typeface="+mn-ea"/>
              </a:rPr>
              <a:t>SATP</a:t>
            </a:r>
            <a:r>
              <a:rPr lang="zh-CN" altLang="en-US" sz="2000" dirty="0">
                <a:latin typeface="+mn-ea"/>
                <a:cs typeface="+mn-ea"/>
                <a:sym typeface="+mn-ea"/>
              </a:rPr>
              <a:t>寄存器的值设置为内核的</a:t>
            </a:r>
            <a:r>
              <a:rPr lang="zh-CN" altLang="en-US" sz="2000" dirty="0">
                <a:latin typeface="+mn-ea"/>
                <a:cs typeface="+mn-ea"/>
                <a:sym typeface="+mn-ea"/>
              </a:rPr>
              <a:t>根页表地址。通过使用</a:t>
            </a:r>
            <a:r>
              <a:rPr lang="en-US" altLang="zh-CN" sz="2000" dirty="0">
                <a:latin typeface="+mn-ea"/>
                <a:cs typeface="+mn-ea"/>
                <a:sym typeface="+mn-ea"/>
              </a:rPr>
              <a:t>MAKE_SATP(</a:t>
            </a:r>
            <a:r>
              <a:rPr lang="en-US" altLang="zh-CN" sz="2000" dirty="0" err="1">
                <a:latin typeface="+mn-ea"/>
                <a:cs typeface="+mn-ea"/>
                <a:sym typeface="+mn-ea"/>
              </a:rPr>
              <a:t>kernel_pagetable</a:t>
            </a:r>
            <a:r>
              <a:rPr lang="en-US" altLang="zh-CN" sz="2000" dirty="0">
                <a:latin typeface="+mn-ea"/>
                <a:cs typeface="+mn-ea"/>
                <a:sym typeface="+mn-ea"/>
              </a:rPr>
              <a:t>)</a:t>
            </a:r>
            <a:r>
              <a:rPr lang="zh-CN" altLang="en-US" sz="2000" dirty="0">
                <a:latin typeface="+mn-ea"/>
                <a:cs typeface="+mn-ea"/>
                <a:sym typeface="+mn-ea"/>
              </a:rPr>
              <a:t>宏，将内核的页表地址转换为适当的格式，并将其写入到页表寄存器中。</a:t>
            </a:r>
            <a:endParaRPr lang="zh-CN" altLang="en-US" sz="2000" dirty="0">
              <a:latin typeface="+mn-ea"/>
              <a:cs typeface="+mn-ea"/>
              <a:sym typeface="+mn-ea"/>
            </a:endParaRPr>
          </a:p>
        </p:txBody>
      </p:sp>
      <p:pic>
        <p:nvPicPr>
          <p:cNvPr id="5" name="图片 4"/>
          <p:cNvPicPr>
            <a:picLocks noChangeAspect="1"/>
          </p:cNvPicPr>
          <p:nvPr/>
        </p:nvPicPr>
        <p:blipFill>
          <a:blip r:embed="rId3"/>
          <a:stretch>
            <a:fillRect/>
          </a:stretch>
        </p:blipFill>
        <p:spPr>
          <a:xfrm>
            <a:off x="734695" y="3028950"/>
            <a:ext cx="7325360" cy="34582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4" fill="hold" nodeType="clickEffect">
                                  <p:stCondLst>
                                    <p:cond delay="0"/>
                                  </p:stCondLst>
                                  <p:childTnLst>
                                    <p:anim calcmode="lin" valueType="num">
                                      <p:cBhvr additive="base">
                                        <p:cTn id="6" dur="500"/>
                                        <p:tgtEl>
                                          <p:spTgt spid="5"/>
                                        </p:tgtEl>
                                        <p:attrNameLst>
                                          <p:attrName>ppt_y</p:attrName>
                                        </p:attrNameLst>
                                      </p:cBhvr>
                                      <p:tavLst>
                                        <p:tav tm="0">
                                          <p:val>
                                            <p:strVal val="#ppt_y"/>
                                          </p:val>
                                        </p:tav>
                                        <p:tav tm="100000">
                                          <p:val>
                                            <p:strVal val="#ppt_y+#ppt_h*1.125000"/>
                                          </p:val>
                                        </p:tav>
                                      </p:tavLst>
                                    </p:anim>
                                    <p:animEffect transition="out" filter="wipe(down)">
                                      <p:cBhvr>
                                        <p:cTn id="7" dur="500"/>
                                        <p:tgtEl>
                                          <p:spTgt spid="5"/>
                                        </p:tgtEl>
                                      </p:cBhvr>
                                    </p:animEffect>
                                    <p:set>
                                      <p:cBhvr>
                                        <p:cTn id="8"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sym typeface="+mn-ea"/>
              </a:rPr>
              <a:t>Q3</a:t>
            </a:r>
            <a:r>
              <a:rPr lang="zh-CN" altLang="en-US" sz="2665" dirty="0">
                <a:latin typeface="宋体" panose="02010600030101010101" pitchFamily="2" charset="-122"/>
                <a:ea typeface="宋体" panose="02010600030101010101" pitchFamily="2" charset="-122"/>
                <a:sym typeface="+mn-ea"/>
              </a:rPr>
              <a:t>：</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kvminithart()函数的作用是什么？</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10" name="图片 9"/>
          <p:cNvPicPr>
            <a:picLocks noChangeAspect="1"/>
          </p:cNvPicPr>
          <p:nvPr>
            <p:custDataLst>
              <p:tags r:id="rId1"/>
            </p:custDataLst>
          </p:nvPr>
        </p:nvPicPr>
        <p:blipFill>
          <a:blip r:embed="rId2"/>
          <a:stretch>
            <a:fillRect/>
          </a:stretch>
        </p:blipFill>
        <p:spPr>
          <a:xfrm>
            <a:off x="838253" y="1463380"/>
            <a:ext cx="8547773" cy="2147902"/>
          </a:xfrm>
          <a:prstGeom prst="rect">
            <a:avLst/>
          </a:prstGeom>
        </p:spPr>
      </p:pic>
      <p:sp>
        <p:nvSpPr>
          <p:cNvPr id="6" name="文本框 5"/>
          <p:cNvSpPr txBox="1"/>
          <p:nvPr/>
        </p:nvSpPr>
        <p:spPr>
          <a:xfrm>
            <a:off x="8158480" y="1211580"/>
            <a:ext cx="3364230" cy="2399665"/>
          </a:xfrm>
          <a:prstGeom prst="rect">
            <a:avLst/>
          </a:prstGeom>
          <a:noFill/>
        </p:spPr>
        <p:txBody>
          <a:bodyPr wrap="square" rtlCol="0">
            <a:spAutoFit/>
          </a:bodyPr>
          <a:p>
            <a:pPr indent="457200" fontAlgn="auto">
              <a:lnSpc>
                <a:spcPct val="150000"/>
              </a:lnSpc>
            </a:pPr>
            <a:r>
              <a:rPr lang="zh-CN" altLang="en-US" sz="2000"/>
              <a:t>当</a:t>
            </a:r>
            <a:r>
              <a:rPr lang="en-US" altLang="zh-CN" sz="2000"/>
              <a:t>xv6</a:t>
            </a:r>
            <a:r>
              <a:rPr lang="zh-CN" altLang="en-US" sz="2000"/>
              <a:t>更改页表时，需要清空</a:t>
            </a:r>
            <a:r>
              <a:rPr lang="en-US" altLang="zh-CN" sz="2000"/>
              <a:t>tlb</a:t>
            </a:r>
            <a:r>
              <a:rPr lang="zh-CN" altLang="en-US" sz="2000"/>
              <a:t>，以防止</a:t>
            </a:r>
            <a:r>
              <a:rPr lang="en-US" altLang="zh-CN" sz="2000"/>
              <a:t>tlb</a:t>
            </a:r>
            <a:r>
              <a:rPr lang="zh-CN" altLang="en-US" sz="2000"/>
              <a:t>错误地使用旧的缓存映射。而</a:t>
            </a:r>
            <a:r>
              <a:rPr lang="en-US" altLang="zh-CN" sz="2000"/>
              <a:t>sfence_vma</a:t>
            </a:r>
            <a:r>
              <a:rPr lang="zh-CN" altLang="en-US" sz="2000"/>
              <a:t>函数就起到了这个作用。</a:t>
            </a:r>
            <a:endParaRPr lang="zh-CN" altLang="en-US" sz="2000"/>
          </a:p>
        </p:txBody>
      </p:sp>
      <p:pic>
        <p:nvPicPr>
          <p:cNvPr id="7" name="图片 6"/>
          <p:cNvPicPr>
            <a:picLocks noChangeAspect="1"/>
          </p:cNvPicPr>
          <p:nvPr>
            <p:custDataLst>
              <p:tags r:id="rId3"/>
            </p:custDataLst>
          </p:nvPr>
        </p:nvPicPr>
        <p:blipFill>
          <a:blip r:embed="rId4"/>
          <a:stretch>
            <a:fillRect/>
          </a:stretch>
        </p:blipFill>
        <p:spPr>
          <a:xfrm>
            <a:off x="1093470" y="3905250"/>
            <a:ext cx="8614410" cy="274447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sym typeface="+mn-ea"/>
              </a:rPr>
              <a:t>Q3</a:t>
            </a:r>
            <a:r>
              <a:rPr lang="zh-CN" altLang="en-US" sz="2665" dirty="0">
                <a:latin typeface="宋体" panose="02010600030101010101" pitchFamily="2" charset="-122"/>
                <a:ea typeface="宋体" panose="02010600030101010101" pitchFamily="2" charset="-122"/>
                <a:sym typeface="+mn-ea"/>
              </a:rPr>
              <a:t>：</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kvminithart()函数的作用是什么？</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9" name="图片 8"/>
          <p:cNvPicPr>
            <a:picLocks noChangeAspect="1"/>
          </p:cNvPicPr>
          <p:nvPr/>
        </p:nvPicPr>
        <p:blipFill>
          <a:blip r:embed="rId1"/>
          <a:stretch>
            <a:fillRect/>
          </a:stretch>
        </p:blipFill>
        <p:spPr>
          <a:xfrm>
            <a:off x="678180" y="1352550"/>
            <a:ext cx="8437880" cy="3052445"/>
          </a:xfrm>
          <a:prstGeom prst="rect">
            <a:avLst/>
          </a:prstGeom>
        </p:spPr>
      </p:pic>
      <p:sp>
        <p:nvSpPr>
          <p:cNvPr id="3" name="文本框 2"/>
          <p:cNvSpPr txBox="1"/>
          <p:nvPr/>
        </p:nvSpPr>
        <p:spPr>
          <a:xfrm>
            <a:off x="1069975" y="5027930"/>
            <a:ext cx="6008370" cy="521970"/>
          </a:xfrm>
          <a:prstGeom prst="rect">
            <a:avLst/>
          </a:prstGeom>
          <a:noFill/>
        </p:spPr>
        <p:txBody>
          <a:bodyPr wrap="square" rtlCol="0">
            <a:spAutoFit/>
          </a:bodyPr>
          <a:p>
            <a:r>
              <a:rPr lang="en-US" altLang="zh-CN" sz="2800"/>
              <a:t>kvminithart</a:t>
            </a:r>
            <a:r>
              <a:rPr lang="zh-CN" altLang="en-US" sz="2800"/>
              <a:t>函数使页表机制被</a:t>
            </a:r>
            <a:r>
              <a:rPr lang="en-US" altLang="zh-CN" sz="2800"/>
              <a:t>“</a:t>
            </a:r>
            <a:r>
              <a:rPr lang="zh-CN" altLang="en-US" sz="2800"/>
              <a:t>激活</a:t>
            </a:r>
            <a:r>
              <a:rPr lang="en-US" altLang="zh-CN" sz="2800"/>
              <a:t>”</a:t>
            </a:r>
            <a:endParaRPr lang="en-US" altLang="zh-CN" sz="2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4023360" y="2882265"/>
            <a:ext cx="787336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4800" b="1" noProof="0" dirty="0" smtClean="0">
                <a:ln>
                  <a:noFill/>
                </a:ln>
                <a:solidFill>
                  <a:schemeClr val="bg1"/>
                </a:solidFill>
                <a:effectLst/>
                <a:uLnTx/>
                <a:uFillTx/>
                <a:latin typeface="微软雅黑" panose="020B0503020204020204" charset="-122"/>
                <a:ea typeface="微软雅黑" panose="020B0503020204020204" charset="-122"/>
                <a:sym typeface="+mn-ea"/>
              </a:rPr>
              <a:t>trampoline</a:t>
            </a:r>
            <a:r>
              <a:rPr lang="zh-CN" altLang="en-US" sz="4800" b="1" noProof="0" dirty="0" smtClean="0">
                <a:ln>
                  <a:noFill/>
                </a:ln>
                <a:solidFill>
                  <a:schemeClr val="bg1"/>
                </a:solidFill>
                <a:effectLst/>
                <a:uLnTx/>
                <a:uFillTx/>
                <a:latin typeface="微软雅黑" panose="020B0503020204020204" charset="-122"/>
                <a:ea typeface="微软雅黑" panose="020B0503020204020204" charset="-122"/>
                <a:sym typeface="+mn-ea"/>
              </a:rPr>
              <a:t>机制与</a:t>
            </a:r>
            <a:r>
              <a:rPr lang="en-US" altLang="zh-CN" sz="4800" b="1" noProof="0" dirty="0" smtClean="0">
                <a:ln>
                  <a:noFill/>
                </a:ln>
                <a:solidFill>
                  <a:schemeClr val="bg1"/>
                </a:solidFill>
                <a:effectLst/>
                <a:uLnTx/>
                <a:uFillTx/>
                <a:latin typeface="微软雅黑" panose="020B0503020204020204" charset="-122"/>
                <a:ea typeface="微软雅黑" panose="020B0503020204020204" charset="-122"/>
                <a:sym typeface="+mn-ea"/>
              </a:rPr>
              <a:t> Q5</a:t>
            </a:r>
            <a:r>
              <a:rPr lang="zh-CN" altLang="en-US" sz="4800" b="1" noProof="0" dirty="0" smtClean="0">
                <a:ln>
                  <a:noFill/>
                </a:ln>
                <a:solidFill>
                  <a:schemeClr val="bg1"/>
                </a:solidFill>
                <a:effectLst/>
                <a:uLnTx/>
                <a:uFillTx/>
                <a:latin typeface="微软雅黑" panose="020B0503020204020204" charset="-122"/>
                <a:ea typeface="微软雅黑" panose="020B0503020204020204" charset="-122"/>
                <a:sym typeface="+mn-ea"/>
              </a:rPr>
              <a:t>、</a:t>
            </a:r>
            <a:r>
              <a:rPr lang="en-US" altLang="zh-CN" sz="4800" b="1" noProof="0" dirty="0" smtClean="0">
                <a:ln>
                  <a:noFill/>
                </a:ln>
                <a:solidFill>
                  <a:schemeClr val="bg1"/>
                </a:solidFill>
                <a:effectLst/>
                <a:uLnTx/>
                <a:uFillTx/>
                <a:latin typeface="微软雅黑" panose="020B0503020204020204" charset="-122"/>
                <a:ea typeface="微软雅黑" panose="020B0503020204020204" charset="-122"/>
                <a:sym typeface="+mn-ea"/>
              </a:rPr>
              <a:t>6</a:t>
            </a:r>
            <a:endParaRPr kumimoji="0" lang="en-US" altLang="zh-CN" sz="4800" b="1" i="0" u="none" strike="noStrike" kern="1200" cap="none" spc="0" normalizeH="0" baseline="0" noProof="0" dirty="0" smtClean="0">
              <a:ln>
                <a:noFill/>
              </a:ln>
              <a:solidFill>
                <a:schemeClr val="bg1"/>
              </a:solidFill>
              <a:effectLst/>
              <a:uLnTx/>
              <a:uFillTx/>
              <a:latin typeface="微软雅黑" panose="020B0503020204020204" charset="-122"/>
              <a:ea typeface="微软雅黑" panose="020B0503020204020204" charset="-122"/>
              <a:cs typeface="+mn-cs"/>
              <a:sym typeface="+mn-ea"/>
            </a:endParaRPr>
          </a:p>
        </p:txBody>
      </p:sp>
      <p:sp>
        <p:nvSpPr>
          <p:cNvPr id="10247" name="TextBox 26"/>
          <p:cNvSpPr txBox="1">
            <a:spLocks noChangeArrowheads="1"/>
          </p:cNvSpPr>
          <p:nvPr/>
        </p:nvSpPr>
        <p:spPr bwMode="auto">
          <a:xfrm>
            <a:off x="1198095" y="2245187"/>
            <a:ext cx="2062480"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04</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1"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0242"/>
                                        </p:tgtEl>
                                        <p:attrNameLst>
                                          <p:attrName>style.visibility</p:attrName>
                                        </p:attrNameLst>
                                      </p:cBhvr>
                                      <p:to>
                                        <p:strVal val="visible"/>
                                      </p:to>
                                    </p:set>
                                    <p:animEffect transition="in" filter="wipe(down)">
                                      <p:cBhvr>
                                        <p:cTn id="11" dur="300"/>
                                        <p:tgtEl>
                                          <p:spTgt spid="102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244"/>
                                        </p:tgtEl>
                                        <p:attrNameLst>
                                          <p:attrName>style.visibility</p:attrName>
                                        </p:attrNameLst>
                                      </p:cBhvr>
                                      <p:to>
                                        <p:strVal val="visible"/>
                                      </p:to>
                                    </p:set>
                                    <p:animEffect transition="in" filter="wipe(up)">
                                      <p:cBhvr>
                                        <p:cTn id="15" dur="500"/>
                                        <p:tgtEl>
                                          <p:spTgt spid="10244"/>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0247"/>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ldLvl="0" animBg="1" autoUpdateAnimBg="0"/>
      <p:bldP spid="10244" grpId="0" bldLvl="0" animBg="1" autoUpdateAnimBg="0"/>
      <p:bldP spid="10246" grpId="0" autoUpdateAnimBg="0"/>
      <p:bldP spid="10247" grpId="0"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lstStyle/>
          <a:p>
            <a:pPr marL="0" indent="0" fontAlgn="auto">
              <a:lnSpc>
                <a:spcPct val="150000"/>
              </a:lnSpc>
              <a:spcAft>
                <a:spcPts val="1800"/>
              </a:spcAft>
            </a:pPr>
            <a:r>
              <a:rPr lang="en-US" altLang="zh-CN" sz="2000" dirty="0">
                <a:latin typeface="华文新魏" panose="02010800040101010101" charset="-122"/>
                <a:ea typeface="华文新魏" panose="02010800040101010101" charset="-122"/>
                <a:sym typeface="+mn-ea"/>
              </a:rPr>
              <a:t>Q5</a:t>
            </a:r>
            <a:r>
              <a:rPr lang="zh-CN" altLang="en-US" sz="2000" dirty="0">
                <a:latin typeface="宋体" panose="02010600030101010101" pitchFamily="2" charset="-122"/>
                <a:ea typeface="宋体" panose="02010600030101010101" pitchFamily="2" charset="-122"/>
                <a:sym typeface="+mn-ea"/>
              </a:rPr>
              <a:t>：</a:t>
            </a:r>
            <a:r>
              <a:rPr lang="zh-CN" altLang="en-US" sz="2000" dirty="0">
                <a:latin typeface="宋体" panose="02010600030101010101" pitchFamily="2" charset="-122"/>
                <a:ea typeface="宋体" panose="02010600030101010101" pitchFamily="2" charset="-122"/>
                <a:cs typeface="宋体" panose="02010600030101010101" pitchFamily="2" charset="-122"/>
                <a:sym typeface="+mn-ea"/>
              </a:rPr>
              <a:t>trampoline.S中，汇编命令csrw satp的作用是什么？在哪些情况下需要执行这一命令？</a:t>
            </a:r>
            <a:endParaRPr lang="zh-CN" altLang="en-US" sz="2000" dirty="0">
              <a:latin typeface="宋体" panose="02010600030101010101" pitchFamily="2" charset="-122"/>
              <a:ea typeface="宋体" panose="02010600030101010101" pitchFamily="2" charset="-122"/>
              <a:cs typeface="宋体" panose="02010600030101010101" pitchFamily="2" charset="-122"/>
              <a:sym typeface="+mn-ea"/>
            </a:endParaRPr>
          </a:p>
        </p:txBody>
      </p:sp>
      <p:pic>
        <p:nvPicPr>
          <p:cNvPr id="3" name="图片 2"/>
          <p:cNvPicPr>
            <a:picLocks noChangeAspect="1"/>
          </p:cNvPicPr>
          <p:nvPr/>
        </p:nvPicPr>
        <p:blipFill>
          <a:blip r:embed="rId1"/>
          <a:stretch>
            <a:fillRect/>
          </a:stretch>
        </p:blipFill>
        <p:spPr>
          <a:xfrm>
            <a:off x="838200" y="1485900"/>
            <a:ext cx="6628130" cy="1141095"/>
          </a:xfrm>
          <a:prstGeom prst="rect">
            <a:avLst/>
          </a:prstGeom>
        </p:spPr>
      </p:pic>
      <p:pic>
        <p:nvPicPr>
          <p:cNvPr id="4" name="图片 3"/>
          <p:cNvPicPr>
            <a:picLocks noChangeAspect="1"/>
          </p:cNvPicPr>
          <p:nvPr/>
        </p:nvPicPr>
        <p:blipFill>
          <a:blip r:embed="rId2"/>
          <a:stretch>
            <a:fillRect/>
          </a:stretch>
        </p:blipFill>
        <p:spPr>
          <a:xfrm>
            <a:off x="745490" y="4164330"/>
            <a:ext cx="7173595" cy="1200150"/>
          </a:xfrm>
          <a:prstGeom prst="rect">
            <a:avLst/>
          </a:prstGeom>
        </p:spPr>
      </p:pic>
      <p:sp>
        <p:nvSpPr>
          <p:cNvPr id="5" name="文本框 4"/>
          <p:cNvSpPr txBox="1"/>
          <p:nvPr/>
        </p:nvSpPr>
        <p:spPr>
          <a:xfrm>
            <a:off x="997585" y="2918460"/>
            <a:ext cx="6029325" cy="368300"/>
          </a:xfrm>
          <a:prstGeom prst="rect">
            <a:avLst/>
          </a:prstGeom>
          <a:noFill/>
        </p:spPr>
        <p:txBody>
          <a:bodyPr wrap="square" rtlCol="0">
            <a:spAutoFit/>
          </a:bodyPr>
          <a:p>
            <a:r>
              <a:rPr lang="zh-CN" altLang="en-US"/>
              <a:t>在</a:t>
            </a:r>
            <a:r>
              <a:rPr lang="en-US" altLang="zh-CN"/>
              <a:t>uservec</a:t>
            </a:r>
            <a:r>
              <a:rPr lang="zh-CN" altLang="en-US"/>
              <a:t>函数中，将内核根页表地址写入</a:t>
            </a:r>
            <a:r>
              <a:rPr lang="en-US" altLang="zh-CN"/>
              <a:t>satp</a:t>
            </a:r>
            <a:r>
              <a:rPr lang="zh-CN" altLang="en-US"/>
              <a:t>寄存器</a:t>
            </a:r>
            <a:endParaRPr lang="zh-CN" altLang="en-US"/>
          </a:p>
        </p:txBody>
      </p:sp>
      <p:sp>
        <p:nvSpPr>
          <p:cNvPr id="7" name="文本框 6"/>
          <p:cNvSpPr txBox="1"/>
          <p:nvPr/>
        </p:nvSpPr>
        <p:spPr>
          <a:xfrm>
            <a:off x="1124585" y="5710555"/>
            <a:ext cx="6029325" cy="368300"/>
          </a:xfrm>
          <a:prstGeom prst="rect">
            <a:avLst/>
          </a:prstGeom>
          <a:noFill/>
        </p:spPr>
        <p:txBody>
          <a:bodyPr wrap="square" rtlCol="0">
            <a:spAutoFit/>
          </a:bodyPr>
          <a:p>
            <a:r>
              <a:rPr lang="zh-CN" altLang="en-US"/>
              <a:t>在</a:t>
            </a:r>
            <a:r>
              <a:rPr lang="en-US" altLang="zh-CN"/>
              <a:t>userret</a:t>
            </a:r>
            <a:r>
              <a:rPr lang="zh-CN" altLang="en-US"/>
              <a:t>函数中，将</a:t>
            </a:r>
            <a:r>
              <a:rPr lang="zh-CN" altLang="en-US"/>
              <a:t>用户页表地址写入</a:t>
            </a:r>
            <a:r>
              <a:rPr lang="en-US" altLang="zh-CN"/>
              <a:t>satp</a:t>
            </a:r>
            <a:r>
              <a:rPr lang="zh-CN" altLang="en-US"/>
              <a:t>寄存器</a:t>
            </a:r>
            <a:endParaRPr lang="zh-CN" altLang="en-US"/>
          </a:p>
        </p:txBody>
      </p:sp>
      <p:sp>
        <p:nvSpPr>
          <p:cNvPr id="8" name="圆角矩形 7"/>
          <p:cNvSpPr/>
          <p:nvPr>
            <p:custDataLst>
              <p:tags r:id="rId3"/>
            </p:custDataLst>
          </p:nvPr>
        </p:nvSpPr>
        <p:spPr>
          <a:xfrm>
            <a:off x="1975485" y="1711960"/>
            <a:ext cx="3164205" cy="68961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9" name="文本框 8"/>
          <p:cNvSpPr txBox="1"/>
          <p:nvPr>
            <p:custDataLst>
              <p:tags r:id="rId4"/>
            </p:custDataLst>
          </p:nvPr>
        </p:nvSpPr>
        <p:spPr>
          <a:xfrm>
            <a:off x="2199640" y="1799590"/>
            <a:ext cx="2715895" cy="521970"/>
          </a:xfrm>
          <a:prstGeom prst="rect">
            <a:avLst/>
          </a:prstGeom>
          <a:noFill/>
        </p:spPr>
        <p:txBody>
          <a:bodyPr wrap="square" rtlCol="0">
            <a:spAutoFit/>
          </a:bodyPr>
          <a:p>
            <a:r>
              <a:rPr lang="zh-CN" altLang="en-US" sz="2800" b="1">
                <a:solidFill>
                  <a:schemeClr val="bg1"/>
                </a:solidFill>
              </a:rPr>
              <a:t>用户态到</a:t>
            </a:r>
            <a:r>
              <a:rPr lang="zh-CN" altLang="en-US" sz="2800" b="1">
                <a:solidFill>
                  <a:schemeClr val="bg1"/>
                </a:solidFill>
              </a:rPr>
              <a:t>内核态</a:t>
            </a:r>
            <a:endParaRPr lang="zh-CN" altLang="en-US" sz="2800" b="1">
              <a:solidFill>
                <a:schemeClr val="bg1"/>
              </a:solidFill>
            </a:endParaRPr>
          </a:p>
        </p:txBody>
      </p:sp>
      <p:sp>
        <p:nvSpPr>
          <p:cNvPr id="11" name="圆角矩形 10"/>
          <p:cNvSpPr/>
          <p:nvPr>
            <p:custDataLst>
              <p:tags r:id="rId5"/>
            </p:custDataLst>
          </p:nvPr>
        </p:nvSpPr>
        <p:spPr>
          <a:xfrm>
            <a:off x="1975485" y="4419600"/>
            <a:ext cx="3164205" cy="68961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文本框 11"/>
          <p:cNvSpPr txBox="1"/>
          <p:nvPr>
            <p:custDataLst>
              <p:tags r:id="rId6"/>
            </p:custDataLst>
          </p:nvPr>
        </p:nvSpPr>
        <p:spPr>
          <a:xfrm>
            <a:off x="2199640" y="4507230"/>
            <a:ext cx="2715895" cy="521970"/>
          </a:xfrm>
          <a:prstGeom prst="rect">
            <a:avLst/>
          </a:prstGeom>
          <a:noFill/>
        </p:spPr>
        <p:txBody>
          <a:bodyPr wrap="square" rtlCol="0">
            <a:spAutoFit/>
          </a:bodyPr>
          <a:p>
            <a:r>
              <a:rPr lang="zh-CN" altLang="en-US" sz="2800" b="1">
                <a:solidFill>
                  <a:schemeClr val="bg1"/>
                </a:solidFill>
              </a:rPr>
              <a:t>内核态到</a:t>
            </a:r>
            <a:r>
              <a:rPr lang="zh-CN" altLang="en-US" sz="2800" b="1">
                <a:solidFill>
                  <a:schemeClr val="bg1"/>
                </a:solidFill>
              </a:rPr>
              <a:t>用户态</a:t>
            </a:r>
            <a:endParaRPr lang="zh-CN" altLang="en-US" sz="2800" b="1">
              <a:solidFill>
                <a:schemeClr val="bg1"/>
              </a:solidFill>
            </a:endParaRPr>
          </a:p>
        </p:txBody>
      </p:sp>
      <p:sp>
        <p:nvSpPr>
          <p:cNvPr id="13" name="文本框 12"/>
          <p:cNvSpPr txBox="1"/>
          <p:nvPr/>
        </p:nvSpPr>
        <p:spPr>
          <a:xfrm>
            <a:off x="7541260" y="2414270"/>
            <a:ext cx="3796665" cy="1938020"/>
          </a:xfrm>
          <a:prstGeom prst="rect">
            <a:avLst/>
          </a:prstGeom>
          <a:noFill/>
        </p:spPr>
        <p:txBody>
          <a:bodyPr wrap="square" rtlCol="0">
            <a:spAutoFit/>
          </a:bodyPr>
          <a:p>
            <a:pPr indent="457200" fontAlgn="auto">
              <a:lnSpc>
                <a:spcPct val="150000"/>
              </a:lnSpc>
            </a:pPr>
            <a:r>
              <a:rPr lang="zh-CN" altLang="en-US" sz="2000"/>
              <a:t>需要切换页表时，会用到这条汇编命令，例如初始化内核、进程切换、或者内核态与用户态的切换等情况。</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8" grpId="0" bldLvl="0" animBg="1"/>
      <p:bldP spid="12" grpId="0"/>
      <p:bldP spid="11" grpId="0" bldLvl="0" animBg="1"/>
      <p:bldP spid="5" grpId="0"/>
      <p:bldP spid="7" grpId="0"/>
      <p:bldP spid="1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sym typeface="+mn-ea"/>
              </a:rPr>
              <a:t>Q6</a:t>
            </a:r>
            <a:r>
              <a:rPr lang="zh-CN" altLang="en-US" sz="2665" dirty="0">
                <a:latin typeface="宋体" panose="02010600030101010101" pitchFamily="2" charset="-122"/>
                <a:ea typeface="宋体" panose="02010600030101010101" pitchFamily="2" charset="-122"/>
                <a:sym typeface="+mn-ea"/>
              </a:rPr>
              <a:t>：结合代码，</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解释xv6中的 trampoline 机制是如何工作的</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4" name="图片 3"/>
          <p:cNvPicPr>
            <a:picLocks noChangeAspect="1"/>
          </p:cNvPicPr>
          <p:nvPr/>
        </p:nvPicPr>
        <p:blipFill>
          <a:blip r:embed="rId1"/>
          <a:stretch>
            <a:fillRect/>
          </a:stretch>
        </p:blipFill>
        <p:spPr>
          <a:xfrm>
            <a:off x="838200" y="1170940"/>
            <a:ext cx="9533890" cy="416560"/>
          </a:xfrm>
          <a:prstGeom prst="rect">
            <a:avLst/>
          </a:prstGeom>
        </p:spPr>
      </p:pic>
      <p:pic>
        <p:nvPicPr>
          <p:cNvPr id="5" name="图片 4"/>
          <p:cNvPicPr>
            <a:picLocks noChangeAspect="1"/>
          </p:cNvPicPr>
          <p:nvPr/>
        </p:nvPicPr>
        <p:blipFill>
          <a:blip r:embed="rId2"/>
          <a:stretch>
            <a:fillRect/>
          </a:stretch>
        </p:blipFill>
        <p:spPr>
          <a:xfrm>
            <a:off x="838200" y="2125980"/>
            <a:ext cx="8445500" cy="2605405"/>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宋体" panose="02010600030101010101" pitchFamily="2" charset="-122"/>
                <a:ea typeface="宋体" panose="02010600030101010101" pitchFamily="2" charset="-122"/>
                <a:cs typeface="宋体" panose="02010600030101010101" pitchFamily="2" charset="-122"/>
                <a:sym typeface="+mn-ea"/>
              </a:rPr>
              <a:t>trampoline.S</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中的</a:t>
            </a:r>
            <a:r>
              <a:rPr lang="en-US" altLang="zh-CN" sz="2665" dirty="0">
                <a:latin typeface="宋体" panose="02010600030101010101" pitchFamily="2" charset="-122"/>
                <a:ea typeface="宋体" panose="02010600030101010101" pitchFamily="2" charset="-122"/>
                <a:cs typeface="宋体" panose="02010600030101010101" pitchFamily="2" charset="-122"/>
                <a:sym typeface="+mn-ea"/>
              </a:rPr>
              <a:t> uservec</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函数</a:t>
            </a:r>
            <a:endParaRPr lang="zh-CN" altLang="en-US" sz="2665" dirty="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8" name="圆角矩形 7"/>
          <p:cNvSpPr/>
          <p:nvPr>
            <p:custDataLst>
              <p:tags r:id="rId1"/>
            </p:custDataLst>
          </p:nvPr>
        </p:nvSpPr>
        <p:spPr>
          <a:xfrm>
            <a:off x="2832100" y="4751070"/>
            <a:ext cx="3164205" cy="68961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9" name="文本框 8"/>
          <p:cNvSpPr txBox="1"/>
          <p:nvPr>
            <p:custDataLst>
              <p:tags r:id="rId2"/>
            </p:custDataLst>
          </p:nvPr>
        </p:nvSpPr>
        <p:spPr>
          <a:xfrm>
            <a:off x="3056255" y="4838700"/>
            <a:ext cx="2715895" cy="521970"/>
          </a:xfrm>
          <a:prstGeom prst="rect">
            <a:avLst/>
          </a:prstGeom>
          <a:noFill/>
        </p:spPr>
        <p:txBody>
          <a:bodyPr wrap="square" rtlCol="0">
            <a:spAutoFit/>
          </a:bodyPr>
          <a:p>
            <a:r>
              <a:rPr lang="zh-CN" altLang="en-US" sz="2800" b="1">
                <a:solidFill>
                  <a:schemeClr val="bg1"/>
                </a:solidFill>
              </a:rPr>
              <a:t>用户态到</a:t>
            </a:r>
            <a:r>
              <a:rPr lang="zh-CN" altLang="en-US" sz="2800" b="1">
                <a:solidFill>
                  <a:schemeClr val="bg1"/>
                </a:solidFill>
              </a:rPr>
              <a:t>内核态</a:t>
            </a:r>
            <a:endParaRPr lang="zh-CN" altLang="en-US" sz="2800" b="1">
              <a:solidFill>
                <a:schemeClr val="bg1"/>
              </a:solidFill>
            </a:endParaRPr>
          </a:p>
        </p:txBody>
      </p:sp>
      <p:sp>
        <p:nvSpPr>
          <p:cNvPr id="6" name="文本框 5"/>
          <p:cNvSpPr txBox="1"/>
          <p:nvPr>
            <p:custDataLst>
              <p:tags r:id="rId3"/>
            </p:custDataLst>
          </p:nvPr>
        </p:nvSpPr>
        <p:spPr>
          <a:xfrm>
            <a:off x="838200" y="1539875"/>
            <a:ext cx="6563360" cy="2676525"/>
          </a:xfrm>
          <a:prstGeom prst="rect">
            <a:avLst/>
          </a:prstGeom>
          <a:noFill/>
        </p:spPr>
        <p:txBody>
          <a:bodyPr wrap="square" rtlCol="0">
            <a:spAutoFit/>
          </a:bodyPr>
          <a:p>
            <a:r>
              <a:rPr lang="zh-CN" altLang="en-US" sz="2400"/>
              <a:t>将所有寄存器的值存在内存的</a:t>
            </a:r>
            <a:r>
              <a:rPr lang="en-US" altLang="zh-CN" sz="2400"/>
              <a:t>TRAPFRAME</a:t>
            </a:r>
            <a:r>
              <a:rPr lang="zh-CN" altLang="en-US" sz="2400"/>
              <a:t>处</a:t>
            </a:r>
            <a:endParaRPr lang="zh-CN" altLang="en-US" sz="2400"/>
          </a:p>
          <a:p>
            <a:endParaRPr lang="zh-CN" altLang="en-US" sz="2400"/>
          </a:p>
          <a:p>
            <a:r>
              <a:rPr lang="zh-CN" altLang="en-US" sz="2400"/>
              <a:t>将内核的相关参数从内存加载至寄存器中</a:t>
            </a:r>
            <a:endParaRPr lang="zh-CN" altLang="en-US" sz="2400"/>
          </a:p>
          <a:p>
            <a:endParaRPr lang="zh-CN" altLang="en-US" sz="2400"/>
          </a:p>
          <a:p>
            <a:r>
              <a:rPr lang="zh-CN" altLang="en-US" sz="2400"/>
              <a:t>通过写</a:t>
            </a:r>
            <a:r>
              <a:rPr lang="en-US" altLang="zh-CN" sz="2400"/>
              <a:t>satp</a:t>
            </a:r>
            <a:r>
              <a:rPr lang="zh-CN" altLang="en-US" sz="2400"/>
              <a:t>切换至内核页表</a:t>
            </a:r>
            <a:endParaRPr lang="zh-CN" altLang="en-US" sz="2400"/>
          </a:p>
          <a:p>
            <a:endParaRPr lang="zh-CN" altLang="en-US" sz="2400"/>
          </a:p>
          <a:p>
            <a:r>
              <a:rPr lang="zh-CN" altLang="en-US" sz="2400"/>
              <a:t>跳转到</a:t>
            </a:r>
            <a:r>
              <a:rPr lang="en-US" altLang="zh-CN" sz="2400"/>
              <a:t>usertrap</a:t>
            </a:r>
            <a:r>
              <a:rPr lang="zh-CN" altLang="en-US" sz="2400"/>
              <a:t>函数进行后续的操作</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8"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Freeform 11"/>
          <p:cNvSpPr/>
          <p:nvPr/>
        </p:nvSpPr>
        <p:spPr bwMode="auto">
          <a:xfrm>
            <a:off x="4792379" y="866189"/>
            <a:ext cx="891827" cy="112668"/>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39" name="Freeform 10"/>
          <p:cNvSpPr/>
          <p:nvPr/>
        </p:nvSpPr>
        <p:spPr bwMode="auto">
          <a:xfrm>
            <a:off x="4628930" y="955055"/>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0" name="Rectangle 12"/>
          <p:cNvSpPr>
            <a:spLocks noChangeArrowheads="1"/>
          </p:cNvSpPr>
          <p:nvPr/>
        </p:nvSpPr>
        <p:spPr bwMode="auto">
          <a:xfrm>
            <a:off x="4878070" y="866189"/>
            <a:ext cx="720444" cy="737899"/>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1" name="Freeform 11"/>
          <p:cNvSpPr/>
          <p:nvPr/>
        </p:nvSpPr>
        <p:spPr bwMode="auto">
          <a:xfrm>
            <a:off x="4792379" y="1886553"/>
            <a:ext cx="891827" cy="112669"/>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2" name="Freeform 10"/>
          <p:cNvSpPr/>
          <p:nvPr/>
        </p:nvSpPr>
        <p:spPr bwMode="auto">
          <a:xfrm>
            <a:off x="4628930" y="1975418"/>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3" name="Rectangle 12"/>
          <p:cNvSpPr>
            <a:spLocks noChangeArrowheads="1"/>
          </p:cNvSpPr>
          <p:nvPr/>
        </p:nvSpPr>
        <p:spPr bwMode="auto">
          <a:xfrm>
            <a:off x="4878070" y="1886552"/>
            <a:ext cx="720444" cy="737900"/>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4" name="Freeform 11"/>
          <p:cNvSpPr/>
          <p:nvPr/>
        </p:nvSpPr>
        <p:spPr bwMode="auto">
          <a:xfrm>
            <a:off x="4792379" y="2884701"/>
            <a:ext cx="891827" cy="112668"/>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5" name="Freeform 10"/>
          <p:cNvSpPr/>
          <p:nvPr/>
        </p:nvSpPr>
        <p:spPr bwMode="auto">
          <a:xfrm>
            <a:off x="4628930" y="2971979"/>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6" name="Rectangle 12"/>
          <p:cNvSpPr>
            <a:spLocks noChangeArrowheads="1"/>
          </p:cNvSpPr>
          <p:nvPr/>
        </p:nvSpPr>
        <p:spPr bwMode="auto">
          <a:xfrm>
            <a:off x="4878070" y="2884701"/>
            <a:ext cx="720444" cy="737899"/>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7" name="Freeform 11"/>
          <p:cNvSpPr/>
          <p:nvPr/>
        </p:nvSpPr>
        <p:spPr bwMode="auto">
          <a:xfrm>
            <a:off x="4792379" y="3893956"/>
            <a:ext cx="891827" cy="112668"/>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8" name="Freeform 10"/>
          <p:cNvSpPr/>
          <p:nvPr/>
        </p:nvSpPr>
        <p:spPr bwMode="auto">
          <a:xfrm>
            <a:off x="4628930" y="3981235"/>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9" name="Rectangle 12"/>
          <p:cNvSpPr>
            <a:spLocks noChangeArrowheads="1"/>
          </p:cNvSpPr>
          <p:nvPr/>
        </p:nvSpPr>
        <p:spPr bwMode="auto">
          <a:xfrm>
            <a:off x="4878070" y="3893957"/>
            <a:ext cx="720444" cy="737899"/>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50" name="Freeform 11"/>
          <p:cNvSpPr/>
          <p:nvPr/>
        </p:nvSpPr>
        <p:spPr bwMode="auto">
          <a:xfrm>
            <a:off x="4792379" y="4938123"/>
            <a:ext cx="891827" cy="112668"/>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51" name="Freeform 10"/>
          <p:cNvSpPr/>
          <p:nvPr/>
        </p:nvSpPr>
        <p:spPr bwMode="auto">
          <a:xfrm>
            <a:off x="4628930" y="5025402"/>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52" name="Rectangle 12"/>
          <p:cNvSpPr>
            <a:spLocks noChangeArrowheads="1"/>
          </p:cNvSpPr>
          <p:nvPr/>
        </p:nvSpPr>
        <p:spPr bwMode="auto">
          <a:xfrm>
            <a:off x="4878070" y="4938124"/>
            <a:ext cx="720444" cy="737899"/>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53" name="TextBox 105"/>
          <p:cNvSpPr txBox="1">
            <a:spLocks noChangeArrowheads="1"/>
          </p:cNvSpPr>
          <p:nvPr/>
        </p:nvSpPr>
        <p:spPr bwMode="auto">
          <a:xfrm>
            <a:off x="5807981" y="1016942"/>
            <a:ext cx="3255010"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kinit() </a:t>
            </a:r>
            <a:r>
              <a:rPr lang="zh-CN" altLang="en-US" sz="3000" b="1" noProof="0" dirty="0" smtClean="0">
                <a:ln>
                  <a:noFill/>
                </a:ln>
                <a:solidFill>
                  <a:srgbClr val="3C3C3C"/>
                </a:solidFill>
                <a:effectLst/>
                <a:uLnTx/>
                <a:uFillTx/>
                <a:latin typeface="微软雅黑" panose="020B0503020204020204" charset="-122"/>
                <a:ea typeface="微软雅黑" panose="020B0503020204020204" charset="-122"/>
                <a:sym typeface="+mn-ea"/>
              </a:rPr>
              <a:t>函数与</a:t>
            </a: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 Q4</a:t>
            </a:r>
            <a:endPar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54" name="TextBox 106"/>
          <p:cNvSpPr txBox="1">
            <a:spLocks noChangeArrowheads="1"/>
          </p:cNvSpPr>
          <p:nvPr/>
        </p:nvSpPr>
        <p:spPr bwMode="auto">
          <a:xfrm>
            <a:off x="4985978" y="909035"/>
            <a:ext cx="499868" cy="7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1</a:t>
            </a:r>
            <a:endParaRPr kumimoji="0" lang="zh-CN" altLang="en-US"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55" name="TextBox 108"/>
          <p:cNvSpPr txBox="1">
            <a:spLocks noChangeArrowheads="1"/>
          </p:cNvSpPr>
          <p:nvPr/>
        </p:nvSpPr>
        <p:spPr bwMode="auto">
          <a:xfrm>
            <a:off x="5807981" y="2067457"/>
            <a:ext cx="4351020"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kvminit() </a:t>
            </a:r>
            <a:r>
              <a:rPr lang="zh-CN" altLang="en-US" sz="3000" b="1" noProof="0" dirty="0" smtClean="0">
                <a:ln>
                  <a:noFill/>
                </a:ln>
                <a:solidFill>
                  <a:srgbClr val="3C3C3C"/>
                </a:solidFill>
                <a:effectLst/>
                <a:uLnTx/>
                <a:uFillTx/>
                <a:latin typeface="微软雅黑" panose="020B0503020204020204" charset="-122"/>
                <a:ea typeface="微软雅黑" panose="020B0503020204020204" charset="-122"/>
                <a:sym typeface="+mn-ea"/>
              </a:rPr>
              <a:t>函数与</a:t>
            </a: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Q1</a:t>
            </a:r>
            <a:r>
              <a:rPr lang="zh-CN" altLang="en-US" sz="3000" b="1" noProof="0" dirty="0" smtClean="0">
                <a:ln>
                  <a:noFill/>
                </a:ln>
                <a:solidFill>
                  <a:srgbClr val="3C3C3C"/>
                </a:solidFill>
                <a:effectLst/>
                <a:uLnTx/>
                <a:uFillTx/>
                <a:latin typeface="微软雅黑" panose="020B0503020204020204" charset="-122"/>
                <a:ea typeface="微软雅黑" panose="020B0503020204020204" charset="-122"/>
                <a:sym typeface="+mn-ea"/>
              </a:rPr>
              <a:t>、</a:t>
            </a: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2</a:t>
            </a:r>
            <a:endParaRPr kumimoji="0" lang="en-US" altLang="zh-CN" sz="3000" b="1" i="0" u="none" strike="noStrike" kern="1200" cap="none" spc="0" normalizeH="0" baseline="0" noProof="0" dirty="0" smtClean="0">
              <a:ln>
                <a:noFill/>
              </a:ln>
              <a:solidFill>
                <a:srgbClr val="3C3C3C"/>
              </a:solidFill>
              <a:effectLst/>
              <a:uLnTx/>
              <a:uFillTx/>
              <a:latin typeface="微软雅黑" panose="020B0503020204020204" charset="-122"/>
              <a:ea typeface="微软雅黑" panose="020B0503020204020204" charset="-122"/>
              <a:cs typeface="+mn-cs"/>
            </a:endParaRPr>
          </a:p>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56" name="TextBox 109"/>
          <p:cNvSpPr txBox="1">
            <a:spLocks noChangeArrowheads="1"/>
          </p:cNvSpPr>
          <p:nvPr/>
        </p:nvSpPr>
        <p:spPr bwMode="auto">
          <a:xfrm>
            <a:off x="4985978" y="1907183"/>
            <a:ext cx="499868" cy="707749"/>
          </a:xfrm>
          <a:prstGeom prst="rect">
            <a:avLst/>
          </a:prstGeom>
          <a:solidFill>
            <a:schemeClr val="accent2"/>
          </a:solidFill>
          <a:ln>
            <a:noFill/>
          </a:ln>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2</a:t>
            </a:r>
            <a:endParaRPr kumimoji="0" lang="zh-CN" altLang="en-US"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57" name="TextBox 115"/>
          <p:cNvSpPr txBox="1">
            <a:spLocks noChangeArrowheads="1"/>
          </p:cNvSpPr>
          <p:nvPr/>
        </p:nvSpPr>
        <p:spPr bwMode="auto">
          <a:xfrm>
            <a:off x="5807981" y="3011651"/>
            <a:ext cx="4531360"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kvminithart() </a:t>
            </a:r>
            <a:r>
              <a:rPr lang="zh-CN" altLang="en-US" sz="3000" b="1" noProof="0" dirty="0" smtClean="0">
                <a:ln>
                  <a:noFill/>
                </a:ln>
                <a:solidFill>
                  <a:srgbClr val="3C3C3C"/>
                </a:solidFill>
                <a:effectLst/>
                <a:uLnTx/>
                <a:uFillTx/>
                <a:latin typeface="微软雅黑" panose="020B0503020204020204" charset="-122"/>
                <a:ea typeface="微软雅黑" panose="020B0503020204020204" charset="-122"/>
                <a:sym typeface="+mn-ea"/>
              </a:rPr>
              <a:t>函数与</a:t>
            </a: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Q3</a:t>
            </a:r>
            <a:endPar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58" name="TextBox 116"/>
          <p:cNvSpPr txBox="1">
            <a:spLocks noChangeArrowheads="1"/>
          </p:cNvSpPr>
          <p:nvPr/>
        </p:nvSpPr>
        <p:spPr bwMode="auto">
          <a:xfrm>
            <a:off x="4985978" y="2903743"/>
            <a:ext cx="499868" cy="7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3</a:t>
            </a:r>
            <a:endParaRPr kumimoji="0" lang="zh-CN" altLang="en-US"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59" name="TextBox 117"/>
          <p:cNvSpPr txBox="1">
            <a:spLocks noChangeArrowheads="1"/>
          </p:cNvSpPr>
          <p:nvPr/>
        </p:nvSpPr>
        <p:spPr bwMode="auto">
          <a:xfrm>
            <a:off x="5807981" y="4032014"/>
            <a:ext cx="4600575"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trampoline</a:t>
            </a:r>
            <a:r>
              <a:rPr lang="zh-CN" altLang="en-US" sz="3000" b="1" noProof="0" dirty="0" smtClean="0">
                <a:ln>
                  <a:noFill/>
                </a:ln>
                <a:solidFill>
                  <a:srgbClr val="3C3C3C"/>
                </a:solidFill>
                <a:effectLst/>
                <a:uLnTx/>
                <a:uFillTx/>
                <a:latin typeface="微软雅黑" panose="020B0503020204020204" charset="-122"/>
                <a:ea typeface="微软雅黑" panose="020B0503020204020204" charset="-122"/>
                <a:sym typeface="+mn-ea"/>
              </a:rPr>
              <a:t>机制与</a:t>
            </a: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Q5</a:t>
            </a:r>
            <a:r>
              <a:rPr lang="zh-CN" altLang="en-US" sz="3000" b="1" noProof="0" dirty="0" smtClean="0">
                <a:ln>
                  <a:noFill/>
                </a:ln>
                <a:solidFill>
                  <a:srgbClr val="3C3C3C"/>
                </a:solidFill>
                <a:effectLst/>
                <a:uLnTx/>
                <a:uFillTx/>
                <a:latin typeface="微软雅黑" panose="020B0503020204020204" charset="-122"/>
                <a:ea typeface="微软雅黑" panose="020B0503020204020204" charset="-122"/>
                <a:sym typeface="+mn-ea"/>
              </a:rPr>
              <a:t>、</a:t>
            </a:r>
            <a:r>
              <a:rPr lang="en-US" altLang="zh-CN" sz="3000" b="1" noProof="0" dirty="0" smtClean="0">
                <a:ln>
                  <a:noFill/>
                </a:ln>
                <a:solidFill>
                  <a:srgbClr val="3C3C3C"/>
                </a:solidFill>
                <a:effectLst/>
                <a:uLnTx/>
                <a:uFillTx/>
                <a:latin typeface="微软雅黑" panose="020B0503020204020204" charset="-122"/>
                <a:ea typeface="微软雅黑" panose="020B0503020204020204" charset="-122"/>
                <a:sym typeface="+mn-ea"/>
              </a:rPr>
              <a:t>6</a:t>
            </a:r>
            <a:endPar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60" name="TextBox 118"/>
          <p:cNvSpPr txBox="1">
            <a:spLocks noChangeArrowheads="1"/>
          </p:cNvSpPr>
          <p:nvPr/>
        </p:nvSpPr>
        <p:spPr bwMode="auto">
          <a:xfrm>
            <a:off x="4985978" y="3924107"/>
            <a:ext cx="499868" cy="7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4</a:t>
            </a:r>
            <a:endParaRPr kumimoji="0" lang="zh-CN" altLang="en-US"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61" name="TextBox 119"/>
          <p:cNvSpPr txBox="1">
            <a:spLocks noChangeArrowheads="1"/>
          </p:cNvSpPr>
          <p:nvPr/>
        </p:nvSpPr>
        <p:spPr bwMode="auto">
          <a:xfrm>
            <a:off x="5807981" y="5106333"/>
            <a:ext cx="4935855"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3000" b="1" i="0" u="none" strike="noStrike" kern="1200" cap="none" spc="0" normalizeH="0" baseline="0" noProof="0" dirty="0" smtClean="0">
                <a:ln>
                  <a:noFill/>
                </a:ln>
                <a:solidFill>
                  <a:srgbClr val="3C3C3C"/>
                </a:solidFill>
                <a:effectLst/>
                <a:uLnTx/>
                <a:uFillTx/>
                <a:latin typeface="微软雅黑" panose="020B0503020204020204" charset="-122"/>
                <a:ea typeface="微软雅黑" panose="020B0503020204020204" charset="-122"/>
                <a:cs typeface="+mn-cs"/>
              </a:rPr>
              <a:t>进阶题：</a:t>
            </a:r>
            <a:r>
              <a:rPr kumimoji="0" lang="en-US" altLang="zh-CN" sz="3000" b="1" i="0" u="none" strike="noStrike" kern="1200" cap="none" spc="0" normalizeH="0" baseline="0" noProof="0" dirty="0" smtClean="0">
                <a:ln>
                  <a:noFill/>
                </a:ln>
                <a:solidFill>
                  <a:srgbClr val="3C3C3C"/>
                </a:solidFill>
                <a:effectLst/>
                <a:uLnTx/>
                <a:uFillTx/>
                <a:latin typeface="微软雅黑" panose="020B0503020204020204" charset="-122"/>
                <a:ea typeface="微软雅黑" panose="020B0503020204020204" charset="-122"/>
                <a:cs typeface="+mn-cs"/>
              </a:rPr>
              <a:t>linux</a:t>
            </a:r>
            <a:r>
              <a:rPr kumimoji="0" lang="zh-CN" altLang="en-US" sz="3000" b="1" i="0" u="none" strike="noStrike" kern="1200" cap="none" spc="0" normalizeH="0" baseline="0" noProof="0" dirty="0" smtClean="0">
                <a:ln>
                  <a:noFill/>
                </a:ln>
                <a:solidFill>
                  <a:srgbClr val="3C3C3C"/>
                </a:solidFill>
                <a:effectLst/>
                <a:uLnTx/>
                <a:uFillTx/>
                <a:latin typeface="微软雅黑" panose="020B0503020204020204" charset="-122"/>
                <a:ea typeface="微软雅黑" panose="020B0503020204020204" charset="-122"/>
                <a:cs typeface="+mn-cs"/>
              </a:rPr>
              <a:t>的</a:t>
            </a:r>
            <a:r>
              <a:rPr kumimoji="0" lang="zh-CN" altLang="en-US" sz="3000" b="1" i="0" u="none" strike="noStrike" kern="1200" cap="none" spc="0" normalizeH="0" baseline="0" noProof="0" dirty="0" smtClean="0">
                <a:ln>
                  <a:noFill/>
                </a:ln>
                <a:solidFill>
                  <a:srgbClr val="3C3C3C"/>
                </a:solidFill>
                <a:effectLst/>
                <a:uLnTx/>
                <a:uFillTx/>
                <a:latin typeface="微软雅黑" panose="020B0503020204020204" charset="-122"/>
                <a:ea typeface="微软雅黑" panose="020B0503020204020204" charset="-122"/>
                <a:cs typeface="+mn-cs"/>
              </a:rPr>
              <a:t>内存初始化</a:t>
            </a:r>
            <a:endParaRPr kumimoji="0" lang="zh-CN" altLang="en-US" sz="3000" b="1" i="0" u="none" strike="noStrike" kern="1200" cap="none" spc="0" normalizeH="0" baseline="0" noProof="0" dirty="0" smtClean="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62" name="TextBox 120"/>
          <p:cNvSpPr txBox="1">
            <a:spLocks noChangeArrowheads="1"/>
          </p:cNvSpPr>
          <p:nvPr/>
        </p:nvSpPr>
        <p:spPr bwMode="auto">
          <a:xfrm>
            <a:off x="4985978" y="4946058"/>
            <a:ext cx="499868" cy="7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cs"/>
              </a:rPr>
              <a:t>5</a:t>
            </a:r>
            <a:endParaRPr kumimoji="0" lang="zh-CN" altLang="en-US" sz="4000" b="1"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63" name="Freeform 5"/>
          <p:cNvSpPr/>
          <p:nvPr/>
        </p:nvSpPr>
        <p:spPr bwMode="auto">
          <a:xfrm>
            <a:off x="0" y="1339"/>
            <a:ext cx="4260774" cy="6869605"/>
          </a:xfrm>
          <a:custGeom>
            <a:avLst/>
            <a:gdLst>
              <a:gd name="T0" fmla="*/ 0 w 5566"/>
              <a:gd name="T1" fmla="*/ 0 h 9000"/>
              <a:gd name="T2" fmla="*/ 4324 w 5566"/>
              <a:gd name="T3" fmla="*/ 0 h 9000"/>
              <a:gd name="T4" fmla="*/ 5566 w 5566"/>
              <a:gd name="T5" fmla="*/ 9000 h 9000"/>
              <a:gd name="T6" fmla="*/ 0 w 5566"/>
              <a:gd name="T7" fmla="*/ 9000 h 9000"/>
              <a:gd name="T8" fmla="*/ 0 w 5566"/>
              <a:gd name="T9" fmla="*/ 0 h 9000"/>
            </a:gdLst>
            <a:ahLst/>
            <a:cxnLst>
              <a:cxn ang="0">
                <a:pos x="T0" y="T1"/>
              </a:cxn>
              <a:cxn ang="0">
                <a:pos x="T2" y="T3"/>
              </a:cxn>
              <a:cxn ang="0">
                <a:pos x="T4" y="T5"/>
              </a:cxn>
              <a:cxn ang="0">
                <a:pos x="T6" y="T7"/>
              </a:cxn>
              <a:cxn ang="0">
                <a:pos x="T8" y="T9"/>
              </a:cxn>
            </a:cxnLst>
            <a:rect l="0" t="0" r="r" b="b"/>
            <a:pathLst>
              <a:path w="5566" h="9000">
                <a:moveTo>
                  <a:pt x="0" y="0"/>
                </a:moveTo>
                <a:lnTo>
                  <a:pt x="4324" y="0"/>
                </a:lnTo>
                <a:lnTo>
                  <a:pt x="5566" y="9000"/>
                </a:lnTo>
                <a:lnTo>
                  <a:pt x="0" y="9000"/>
                </a:lnTo>
                <a:lnTo>
                  <a:pt x="0" y="0"/>
                </a:lnTo>
                <a:close/>
              </a:path>
            </a:pathLst>
          </a:custGeom>
          <a:blipFill dpi="0" rotWithShape="1">
            <a:blip r:embed="rId1" cstate="screen">
              <a:extLst>
                <a:ext uri="{BEBA8EAE-BF5A-486C-A8C5-ECC9F3942E4B}">
                  <a14:imgProps xmlns:a14="http://schemas.microsoft.com/office/drawing/2010/main">
                    <a14:imgLayer r:embed="rId2">
                      <a14:imgEffect>
                        <a14:colorTemperature colorTemp="5900"/>
                      </a14:imgEffect>
                      <a14:imgEffect>
                        <a14:saturation sat="120000"/>
                      </a14:imgEffect>
                    </a14:imgLayer>
                  </a14:imgProps>
                </a:ext>
              </a:extLst>
            </a:blip>
            <a:srcRect/>
            <a:stretch>
              <a:fillRect l="-14000" r="-35000"/>
            </a:stretch>
          </a:blip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grpSp>
        <p:nvGrpSpPr>
          <p:cNvPr id="2" name="组合 1"/>
          <p:cNvGrpSpPr/>
          <p:nvPr/>
        </p:nvGrpSpPr>
        <p:grpSpPr>
          <a:xfrm>
            <a:off x="2640569" y="1339"/>
            <a:ext cx="1867759" cy="6869605"/>
            <a:chOff x="2640569" y="1339"/>
            <a:chExt cx="1867759" cy="6869605"/>
          </a:xfrm>
        </p:grpSpPr>
        <p:sp>
          <p:nvSpPr>
            <p:cNvPr id="14364" name="Freeform 6"/>
            <p:cNvSpPr/>
            <p:nvPr/>
          </p:nvSpPr>
          <p:spPr bwMode="auto">
            <a:xfrm>
              <a:off x="3392751" y="1339"/>
              <a:ext cx="1115577" cy="6869605"/>
            </a:xfrm>
            <a:custGeom>
              <a:avLst/>
              <a:gdLst>
                <a:gd name="T0" fmla="*/ 0 w 1457"/>
                <a:gd name="T1" fmla="*/ 0 h 9000"/>
                <a:gd name="T2" fmla="*/ 224 w 1457"/>
                <a:gd name="T3" fmla="*/ 0 h 9000"/>
                <a:gd name="T4" fmla="*/ 1457 w 1457"/>
                <a:gd name="T5" fmla="*/ 9000 h 9000"/>
                <a:gd name="T6" fmla="*/ 1233 w 1457"/>
                <a:gd name="T7" fmla="*/ 9000 h 9000"/>
                <a:gd name="T8" fmla="*/ 0 w 1457"/>
                <a:gd name="T9" fmla="*/ 0 h 9000"/>
              </a:gdLst>
              <a:ahLst/>
              <a:cxnLst>
                <a:cxn ang="0">
                  <a:pos x="T0" y="T1"/>
                </a:cxn>
                <a:cxn ang="0">
                  <a:pos x="T2" y="T3"/>
                </a:cxn>
                <a:cxn ang="0">
                  <a:pos x="T4" y="T5"/>
                </a:cxn>
                <a:cxn ang="0">
                  <a:pos x="T6" y="T7"/>
                </a:cxn>
                <a:cxn ang="0">
                  <a:pos x="T8" y="T9"/>
                </a:cxn>
              </a:cxnLst>
              <a:rect l="0" t="0" r="r" b="b"/>
              <a:pathLst>
                <a:path w="1457" h="9000">
                  <a:moveTo>
                    <a:pt x="0" y="0"/>
                  </a:moveTo>
                  <a:lnTo>
                    <a:pt x="224" y="0"/>
                  </a:lnTo>
                  <a:lnTo>
                    <a:pt x="1457" y="9000"/>
                  </a:lnTo>
                  <a:lnTo>
                    <a:pt x="1233" y="9000"/>
                  </a:lnTo>
                  <a:lnTo>
                    <a:pt x="0" y="0"/>
                  </a:lnTo>
                  <a:close/>
                </a:path>
              </a:pathLst>
            </a:custGeom>
            <a:solidFill>
              <a:schemeClr val="accent2"/>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65" name="矩形 12"/>
            <p:cNvSpPr>
              <a:spLocks noChangeArrowheads="1"/>
            </p:cNvSpPr>
            <p:nvPr/>
          </p:nvSpPr>
          <p:spPr bwMode="auto">
            <a:xfrm>
              <a:off x="2640569" y="5937859"/>
              <a:ext cx="1732873" cy="782331"/>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grpSp>
      <p:sp>
        <p:nvSpPr>
          <p:cNvPr id="14366" name="TextBox 98"/>
          <p:cNvSpPr txBox="1">
            <a:spLocks noChangeArrowheads="1"/>
          </p:cNvSpPr>
          <p:nvPr/>
        </p:nvSpPr>
        <p:spPr bwMode="auto">
          <a:xfrm>
            <a:off x="2800845" y="5977530"/>
            <a:ext cx="902934" cy="52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28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目录</a:t>
            </a:r>
            <a:endParaRPr kumimoji="0" lang="zh-CN" altLang="en-US" sz="28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67" name="TextBox 104"/>
          <p:cNvSpPr txBox="1">
            <a:spLocks noChangeArrowheads="1"/>
          </p:cNvSpPr>
          <p:nvPr/>
        </p:nvSpPr>
        <p:spPr bwMode="auto">
          <a:xfrm>
            <a:off x="2854798" y="6359968"/>
            <a:ext cx="1180639" cy="369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cs"/>
              </a:rPr>
              <a:t>Contents</a:t>
            </a: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34" name="图片 33" descr="横版组合——透明.png"/>
          <p:cNvPicPr>
            <a:picLocks noChangeAspect="1"/>
          </p:cNvPicPr>
          <p:nvPr/>
        </p:nvPicPr>
        <p:blipFill>
          <a:blip r:embed="rId3"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363"/>
                                        </p:tgtEl>
                                        <p:attrNameLst>
                                          <p:attrName>style.visibility</p:attrName>
                                        </p:attrNameLst>
                                      </p:cBhvr>
                                      <p:to>
                                        <p:strVal val="visible"/>
                                      </p:to>
                                    </p:set>
                                    <p:animEffect transition="in" filter="wipe(left)">
                                      <p:cBhvr>
                                        <p:cTn id="7" dur="500"/>
                                        <p:tgtEl>
                                          <p:spTgt spid="1436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4366"/>
                                        </p:tgtEl>
                                        <p:attrNameLst>
                                          <p:attrName>style.visibility</p:attrName>
                                        </p:attrNameLst>
                                      </p:cBhvr>
                                      <p:to>
                                        <p:strVal val="visible"/>
                                      </p:to>
                                    </p:set>
                                    <p:animEffect transition="in" filter="wipe(left)">
                                      <p:cBhvr>
                                        <p:cTn id="11" dur="500"/>
                                        <p:tgtEl>
                                          <p:spTgt spid="14366"/>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14367"/>
                                        </p:tgtEl>
                                        <p:attrNameLst>
                                          <p:attrName>style.visibility</p:attrName>
                                        </p:attrNameLst>
                                      </p:cBhvr>
                                      <p:to>
                                        <p:strVal val="visible"/>
                                      </p:to>
                                    </p:set>
                                    <p:animEffect transition="in" filter="wipe(left)">
                                      <p:cBhvr>
                                        <p:cTn id="14" dur="500"/>
                                        <p:tgtEl>
                                          <p:spTgt spid="14367"/>
                                        </p:tgtEl>
                                      </p:cBhvr>
                                    </p:animEffect>
                                  </p:childTnLst>
                                </p:cTn>
                              </p:par>
                            </p:childTnLst>
                          </p:cTn>
                        </p:par>
                        <p:par>
                          <p:cTn id="15" fill="hold">
                            <p:stCondLst>
                              <p:cond delay="1000"/>
                            </p:stCondLst>
                            <p:childTnLst>
                              <p:par>
                                <p:cTn id="16" presetID="2" presetClass="entr" presetSubtype="12" fill="hold" nodeType="afterEffect">
                                  <p:stCondLst>
                                    <p:cond delay="0"/>
                                  </p:stCondLst>
                                  <p:childTnLst>
                                    <p:set>
                                      <p:cBhvr>
                                        <p:cTn id="17" dur="1" fill="hold">
                                          <p:stCondLst>
                                            <p:cond delay="0"/>
                                          </p:stCondLst>
                                        </p:cTn>
                                        <p:tgtEl>
                                          <p:spTgt spid="14339"/>
                                        </p:tgtEl>
                                        <p:attrNameLst>
                                          <p:attrName>style.visibility</p:attrName>
                                        </p:attrNameLst>
                                      </p:cBhvr>
                                      <p:to>
                                        <p:strVal val="visible"/>
                                      </p:to>
                                    </p:set>
                                    <p:anim calcmode="lin" valueType="num">
                                      <p:cBhvr additive="base">
                                        <p:cTn id="18" dur="500" fill="hold"/>
                                        <p:tgtEl>
                                          <p:spTgt spid="14339"/>
                                        </p:tgtEl>
                                        <p:attrNameLst>
                                          <p:attrName>ppt_x</p:attrName>
                                        </p:attrNameLst>
                                      </p:cBhvr>
                                      <p:tavLst>
                                        <p:tav tm="0">
                                          <p:val>
                                            <p:strVal val="0-#ppt_w/2"/>
                                          </p:val>
                                        </p:tav>
                                        <p:tav tm="100000">
                                          <p:val>
                                            <p:strVal val="#ppt_x"/>
                                          </p:val>
                                        </p:tav>
                                      </p:tavLst>
                                    </p:anim>
                                    <p:anim calcmode="lin" valueType="num">
                                      <p:cBhvr additive="base">
                                        <p:cTn id="19" dur="500" fill="hold"/>
                                        <p:tgtEl>
                                          <p:spTgt spid="14339"/>
                                        </p:tgtEl>
                                        <p:attrNameLst>
                                          <p:attrName>ppt_y</p:attrName>
                                        </p:attrNameLst>
                                      </p:cBhvr>
                                      <p:tavLst>
                                        <p:tav tm="0">
                                          <p:val>
                                            <p:strVal val="1+#ppt_h/2"/>
                                          </p:val>
                                        </p:tav>
                                        <p:tav tm="100000">
                                          <p:val>
                                            <p:strVal val="#ppt_y"/>
                                          </p:val>
                                        </p:tav>
                                      </p:tavLst>
                                    </p:anim>
                                  </p:childTnLst>
                                </p:cTn>
                              </p:par>
                              <p:par>
                                <p:cTn id="20" presetID="2" presetClass="entr" presetSubtype="12" fill="hold" nodeType="withEffect">
                                  <p:stCondLst>
                                    <p:cond delay="100"/>
                                  </p:stCondLst>
                                  <p:childTnLst>
                                    <p:set>
                                      <p:cBhvr>
                                        <p:cTn id="21" dur="1" fill="hold">
                                          <p:stCondLst>
                                            <p:cond delay="0"/>
                                          </p:stCondLst>
                                        </p:cTn>
                                        <p:tgtEl>
                                          <p:spTgt spid="14342"/>
                                        </p:tgtEl>
                                        <p:attrNameLst>
                                          <p:attrName>style.visibility</p:attrName>
                                        </p:attrNameLst>
                                      </p:cBhvr>
                                      <p:to>
                                        <p:strVal val="visible"/>
                                      </p:to>
                                    </p:set>
                                    <p:anim calcmode="lin" valueType="num">
                                      <p:cBhvr additive="base">
                                        <p:cTn id="22" dur="500" fill="hold"/>
                                        <p:tgtEl>
                                          <p:spTgt spid="14342"/>
                                        </p:tgtEl>
                                        <p:attrNameLst>
                                          <p:attrName>ppt_x</p:attrName>
                                        </p:attrNameLst>
                                      </p:cBhvr>
                                      <p:tavLst>
                                        <p:tav tm="0">
                                          <p:val>
                                            <p:strVal val="0-#ppt_w/2"/>
                                          </p:val>
                                        </p:tav>
                                        <p:tav tm="100000">
                                          <p:val>
                                            <p:strVal val="#ppt_x"/>
                                          </p:val>
                                        </p:tav>
                                      </p:tavLst>
                                    </p:anim>
                                    <p:anim calcmode="lin" valueType="num">
                                      <p:cBhvr additive="base">
                                        <p:cTn id="23" dur="500" fill="hold"/>
                                        <p:tgtEl>
                                          <p:spTgt spid="14342"/>
                                        </p:tgtEl>
                                        <p:attrNameLst>
                                          <p:attrName>ppt_y</p:attrName>
                                        </p:attrNameLst>
                                      </p:cBhvr>
                                      <p:tavLst>
                                        <p:tav tm="0">
                                          <p:val>
                                            <p:strVal val="1+#ppt_h/2"/>
                                          </p:val>
                                        </p:tav>
                                        <p:tav tm="100000">
                                          <p:val>
                                            <p:strVal val="#ppt_y"/>
                                          </p:val>
                                        </p:tav>
                                      </p:tavLst>
                                    </p:anim>
                                  </p:childTnLst>
                                </p:cTn>
                              </p:par>
                              <p:par>
                                <p:cTn id="24" presetID="2" presetClass="entr" presetSubtype="12" fill="hold" nodeType="withEffect">
                                  <p:stCondLst>
                                    <p:cond delay="200"/>
                                  </p:stCondLst>
                                  <p:childTnLst>
                                    <p:set>
                                      <p:cBhvr>
                                        <p:cTn id="25" dur="1" fill="hold">
                                          <p:stCondLst>
                                            <p:cond delay="0"/>
                                          </p:stCondLst>
                                        </p:cTn>
                                        <p:tgtEl>
                                          <p:spTgt spid="14345"/>
                                        </p:tgtEl>
                                        <p:attrNameLst>
                                          <p:attrName>style.visibility</p:attrName>
                                        </p:attrNameLst>
                                      </p:cBhvr>
                                      <p:to>
                                        <p:strVal val="visible"/>
                                      </p:to>
                                    </p:set>
                                    <p:anim calcmode="lin" valueType="num">
                                      <p:cBhvr additive="base">
                                        <p:cTn id="26" dur="500" fill="hold"/>
                                        <p:tgtEl>
                                          <p:spTgt spid="14345"/>
                                        </p:tgtEl>
                                        <p:attrNameLst>
                                          <p:attrName>ppt_x</p:attrName>
                                        </p:attrNameLst>
                                      </p:cBhvr>
                                      <p:tavLst>
                                        <p:tav tm="0">
                                          <p:val>
                                            <p:strVal val="0-#ppt_w/2"/>
                                          </p:val>
                                        </p:tav>
                                        <p:tav tm="100000">
                                          <p:val>
                                            <p:strVal val="#ppt_x"/>
                                          </p:val>
                                        </p:tav>
                                      </p:tavLst>
                                    </p:anim>
                                    <p:anim calcmode="lin" valueType="num">
                                      <p:cBhvr additive="base">
                                        <p:cTn id="27" dur="500" fill="hold"/>
                                        <p:tgtEl>
                                          <p:spTgt spid="14345"/>
                                        </p:tgtEl>
                                        <p:attrNameLst>
                                          <p:attrName>ppt_y</p:attrName>
                                        </p:attrNameLst>
                                      </p:cBhvr>
                                      <p:tavLst>
                                        <p:tav tm="0">
                                          <p:val>
                                            <p:strVal val="1+#ppt_h/2"/>
                                          </p:val>
                                        </p:tav>
                                        <p:tav tm="100000">
                                          <p:val>
                                            <p:strVal val="#ppt_y"/>
                                          </p:val>
                                        </p:tav>
                                      </p:tavLst>
                                    </p:anim>
                                  </p:childTnLst>
                                </p:cTn>
                              </p:par>
                              <p:par>
                                <p:cTn id="28" presetID="2" presetClass="entr" presetSubtype="12" fill="hold" nodeType="withEffect">
                                  <p:stCondLst>
                                    <p:cond delay="300"/>
                                  </p:stCondLst>
                                  <p:childTnLst>
                                    <p:set>
                                      <p:cBhvr>
                                        <p:cTn id="29" dur="1" fill="hold">
                                          <p:stCondLst>
                                            <p:cond delay="0"/>
                                          </p:stCondLst>
                                        </p:cTn>
                                        <p:tgtEl>
                                          <p:spTgt spid="14348"/>
                                        </p:tgtEl>
                                        <p:attrNameLst>
                                          <p:attrName>style.visibility</p:attrName>
                                        </p:attrNameLst>
                                      </p:cBhvr>
                                      <p:to>
                                        <p:strVal val="visible"/>
                                      </p:to>
                                    </p:set>
                                    <p:anim calcmode="lin" valueType="num">
                                      <p:cBhvr additive="base">
                                        <p:cTn id="30" dur="500" fill="hold"/>
                                        <p:tgtEl>
                                          <p:spTgt spid="14348"/>
                                        </p:tgtEl>
                                        <p:attrNameLst>
                                          <p:attrName>ppt_x</p:attrName>
                                        </p:attrNameLst>
                                      </p:cBhvr>
                                      <p:tavLst>
                                        <p:tav tm="0">
                                          <p:val>
                                            <p:strVal val="0-#ppt_w/2"/>
                                          </p:val>
                                        </p:tav>
                                        <p:tav tm="100000">
                                          <p:val>
                                            <p:strVal val="#ppt_x"/>
                                          </p:val>
                                        </p:tav>
                                      </p:tavLst>
                                    </p:anim>
                                    <p:anim calcmode="lin" valueType="num">
                                      <p:cBhvr additive="base">
                                        <p:cTn id="31" dur="500" fill="hold"/>
                                        <p:tgtEl>
                                          <p:spTgt spid="14348"/>
                                        </p:tgtEl>
                                        <p:attrNameLst>
                                          <p:attrName>ppt_y</p:attrName>
                                        </p:attrNameLst>
                                      </p:cBhvr>
                                      <p:tavLst>
                                        <p:tav tm="0">
                                          <p:val>
                                            <p:strVal val="1+#ppt_h/2"/>
                                          </p:val>
                                        </p:tav>
                                        <p:tav tm="100000">
                                          <p:val>
                                            <p:strVal val="#ppt_y"/>
                                          </p:val>
                                        </p:tav>
                                      </p:tavLst>
                                    </p:anim>
                                  </p:childTnLst>
                                </p:cTn>
                              </p:par>
                              <p:par>
                                <p:cTn id="32" presetID="2" presetClass="entr" presetSubtype="12" fill="hold" nodeType="withEffect">
                                  <p:stCondLst>
                                    <p:cond delay="400"/>
                                  </p:stCondLst>
                                  <p:childTnLst>
                                    <p:set>
                                      <p:cBhvr>
                                        <p:cTn id="33" dur="1" fill="hold">
                                          <p:stCondLst>
                                            <p:cond delay="0"/>
                                          </p:stCondLst>
                                        </p:cTn>
                                        <p:tgtEl>
                                          <p:spTgt spid="14351"/>
                                        </p:tgtEl>
                                        <p:attrNameLst>
                                          <p:attrName>style.visibility</p:attrName>
                                        </p:attrNameLst>
                                      </p:cBhvr>
                                      <p:to>
                                        <p:strVal val="visible"/>
                                      </p:to>
                                    </p:set>
                                    <p:anim calcmode="lin" valueType="num">
                                      <p:cBhvr additive="base">
                                        <p:cTn id="34" dur="500" fill="hold"/>
                                        <p:tgtEl>
                                          <p:spTgt spid="14351"/>
                                        </p:tgtEl>
                                        <p:attrNameLst>
                                          <p:attrName>ppt_x</p:attrName>
                                        </p:attrNameLst>
                                      </p:cBhvr>
                                      <p:tavLst>
                                        <p:tav tm="0">
                                          <p:val>
                                            <p:strVal val="0-#ppt_w/2"/>
                                          </p:val>
                                        </p:tav>
                                        <p:tav tm="100000">
                                          <p:val>
                                            <p:strVal val="#ppt_x"/>
                                          </p:val>
                                        </p:tav>
                                      </p:tavLst>
                                    </p:anim>
                                    <p:anim calcmode="lin" valueType="num">
                                      <p:cBhvr additive="base">
                                        <p:cTn id="35" dur="500" fill="hold"/>
                                        <p:tgtEl>
                                          <p:spTgt spid="14351"/>
                                        </p:tgtEl>
                                        <p:attrNameLst>
                                          <p:attrName>ppt_y</p:attrName>
                                        </p:attrNameLst>
                                      </p:cBhvr>
                                      <p:tavLst>
                                        <p:tav tm="0">
                                          <p:val>
                                            <p:strVal val="1+#ppt_h/2"/>
                                          </p:val>
                                        </p:tav>
                                        <p:tav tm="100000">
                                          <p:val>
                                            <p:strVal val="#ppt_y"/>
                                          </p:val>
                                        </p:tav>
                                      </p:tavLst>
                                    </p:anim>
                                  </p:childTnLst>
                                </p:cTn>
                              </p:par>
                            </p:childTnLst>
                          </p:cTn>
                        </p:par>
                        <p:par>
                          <p:cTn id="36" fill="hold">
                            <p:stCondLst>
                              <p:cond delay="1500"/>
                            </p:stCondLst>
                            <p:childTnLst>
                              <p:par>
                                <p:cTn id="37" presetID="22" presetClass="entr" presetSubtype="4" fill="hold" nodeType="afterEffect">
                                  <p:stCondLst>
                                    <p:cond delay="0"/>
                                  </p:stCondLst>
                                  <p:childTnLst>
                                    <p:set>
                                      <p:cBhvr>
                                        <p:cTn id="38" dur="1" fill="hold">
                                          <p:stCondLst>
                                            <p:cond delay="0"/>
                                          </p:stCondLst>
                                        </p:cTn>
                                        <p:tgtEl>
                                          <p:spTgt spid="14338"/>
                                        </p:tgtEl>
                                        <p:attrNameLst>
                                          <p:attrName>style.visibility</p:attrName>
                                        </p:attrNameLst>
                                      </p:cBhvr>
                                      <p:to>
                                        <p:strVal val="visible"/>
                                      </p:to>
                                    </p:set>
                                    <p:animEffect transition="in" filter="wipe(down)">
                                      <p:cBhvr>
                                        <p:cTn id="39" dur="300"/>
                                        <p:tgtEl>
                                          <p:spTgt spid="14338"/>
                                        </p:tgtEl>
                                      </p:cBhvr>
                                    </p:animEffect>
                                  </p:childTnLst>
                                </p:cTn>
                              </p:par>
                            </p:childTnLst>
                          </p:cTn>
                        </p:par>
                        <p:par>
                          <p:cTn id="40" fill="hold">
                            <p:stCondLst>
                              <p:cond delay="2000"/>
                            </p:stCondLst>
                            <p:childTnLst>
                              <p:par>
                                <p:cTn id="41" presetID="22" presetClass="entr" presetSubtype="1" fill="hold" grpId="0" nodeType="afterEffect">
                                  <p:stCondLst>
                                    <p:cond delay="0"/>
                                  </p:stCondLst>
                                  <p:childTnLst>
                                    <p:set>
                                      <p:cBhvr>
                                        <p:cTn id="42" dur="1" fill="hold">
                                          <p:stCondLst>
                                            <p:cond delay="0"/>
                                          </p:stCondLst>
                                        </p:cTn>
                                        <p:tgtEl>
                                          <p:spTgt spid="14340"/>
                                        </p:tgtEl>
                                        <p:attrNameLst>
                                          <p:attrName>style.visibility</p:attrName>
                                        </p:attrNameLst>
                                      </p:cBhvr>
                                      <p:to>
                                        <p:strVal val="visible"/>
                                      </p:to>
                                    </p:set>
                                    <p:animEffect transition="in" filter="wipe(up)">
                                      <p:cBhvr>
                                        <p:cTn id="43" dur="500"/>
                                        <p:tgtEl>
                                          <p:spTgt spid="14340"/>
                                        </p:tgtEl>
                                      </p:cBhvr>
                                    </p:animEffect>
                                  </p:childTnLst>
                                </p:cTn>
                              </p:par>
                            </p:childTnLst>
                          </p:cTn>
                        </p:par>
                        <p:par>
                          <p:cTn id="44" fill="hold">
                            <p:stCondLst>
                              <p:cond delay="2500"/>
                            </p:stCondLst>
                            <p:childTnLst>
                              <p:par>
                                <p:cTn id="45" presetID="1" presetClass="entr" presetSubtype="0" fill="hold" grpId="0" nodeType="afterEffect">
                                  <p:stCondLst>
                                    <p:cond delay="0"/>
                                  </p:stCondLst>
                                  <p:childTnLst>
                                    <p:set>
                                      <p:cBhvr>
                                        <p:cTn id="46" dur="1" fill="hold">
                                          <p:stCondLst>
                                            <p:cond delay="0"/>
                                          </p:stCondLst>
                                        </p:cTn>
                                        <p:tgtEl>
                                          <p:spTgt spid="14354"/>
                                        </p:tgtEl>
                                        <p:attrNameLst>
                                          <p:attrName>style.visibility</p:attrName>
                                        </p:attrNameLst>
                                      </p:cBhvr>
                                      <p:to>
                                        <p:strVal val="visible"/>
                                      </p:to>
                                    </p:set>
                                  </p:childTnLst>
                                </p:cTn>
                              </p:par>
                            </p:childTnLst>
                          </p:cTn>
                        </p:par>
                        <p:par>
                          <p:cTn id="47" fill="hold">
                            <p:stCondLst>
                              <p:cond delay="2500"/>
                            </p:stCondLst>
                            <p:childTnLst>
                              <p:par>
                                <p:cTn id="48" presetID="22" presetClass="entr" presetSubtype="8" fill="hold" grpId="0" nodeType="afterEffect">
                                  <p:stCondLst>
                                    <p:cond delay="0"/>
                                  </p:stCondLst>
                                  <p:childTnLst>
                                    <p:set>
                                      <p:cBhvr>
                                        <p:cTn id="49" dur="1" fill="hold">
                                          <p:stCondLst>
                                            <p:cond delay="0"/>
                                          </p:stCondLst>
                                        </p:cTn>
                                        <p:tgtEl>
                                          <p:spTgt spid="14353"/>
                                        </p:tgtEl>
                                        <p:attrNameLst>
                                          <p:attrName>style.visibility</p:attrName>
                                        </p:attrNameLst>
                                      </p:cBhvr>
                                      <p:to>
                                        <p:strVal val="visible"/>
                                      </p:to>
                                    </p:set>
                                    <p:animEffect transition="in" filter="wipe(left)">
                                      <p:cBhvr>
                                        <p:cTn id="50" dur="500"/>
                                        <p:tgtEl>
                                          <p:spTgt spid="14353"/>
                                        </p:tgtEl>
                                      </p:cBhvr>
                                    </p:animEffect>
                                  </p:childTnLst>
                                </p:cTn>
                              </p:par>
                            </p:childTnLst>
                          </p:cTn>
                        </p:par>
                        <p:par>
                          <p:cTn id="51" fill="hold">
                            <p:stCondLst>
                              <p:cond delay="3000"/>
                            </p:stCondLst>
                            <p:childTnLst>
                              <p:par>
                                <p:cTn id="52" presetID="22" presetClass="entr" presetSubtype="4" fill="hold" nodeType="afterEffect">
                                  <p:stCondLst>
                                    <p:cond delay="0"/>
                                  </p:stCondLst>
                                  <p:childTnLst>
                                    <p:set>
                                      <p:cBhvr>
                                        <p:cTn id="53" dur="1" fill="hold">
                                          <p:stCondLst>
                                            <p:cond delay="0"/>
                                          </p:stCondLst>
                                        </p:cTn>
                                        <p:tgtEl>
                                          <p:spTgt spid="14341"/>
                                        </p:tgtEl>
                                        <p:attrNameLst>
                                          <p:attrName>style.visibility</p:attrName>
                                        </p:attrNameLst>
                                      </p:cBhvr>
                                      <p:to>
                                        <p:strVal val="visible"/>
                                      </p:to>
                                    </p:set>
                                    <p:animEffect transition="in" filter="wipe(down)">
                                      <p:cBhvr>
                                        <p:cTn id="54" dur="300"/>
                                        <p:tgtEl>
                                          <p:spTgt spid="14341"/>
                                        </p:tgtEl>
                                      </p:cBhvr>
                                    </p:animEffect>
                                  </p:childTnLst>
                                </p:cTn>
                              </p:par>
                            </p:childTnLst>
                          </p:cTn>
                        </p:par>
                        <p:par>
                          <p:cTn id="55" fill="hold">
                            <p:stCondLst>
                              <p:cond delay="3500"/>
                            </p:stCondLst>
                            <p:childTnLst>
                              <p:par>
                                <p:cTn id="56" presetID="22" presetClass="entr" presetSubtype="1" fill="hold" grpId="0" nodeType="afterEffect">
                                  <p:stCondLst>
                                    <p:cond delay="0"/>
                                  </p:stCondLst>
                                  <p:childTnLst>
                                    <p:set>
                                      <p:cBhvr>
                                        <p:cTn id="57" dur="1" fill="hold">
                                          <p:stCondLst>
                                            <p:cond delay="0"/>
                                          </p:stCondLst>
                                        </p:cTn>
                                        <p:tgtEl>
                                          <p:spTgt spid="14343"/>
                                        </p:tgtEl>
                                        <p:attrNameLst>
                                          <p:attrName>style.visibility</p:attrName>
                                        </p:attrNameLst>
                                      </p:cBhvr>
                                      <p:to>
                                        <p:strVal val="visible"/>
                                      </p:to>
                                    </p:set>
                                    <p:animEffect transition="in" filter="wipe(up)">
                                      <p:cBhvr>
                                        <p:cTn id="58" dur="500"/>
                                        <p:tgtEl>
                                          <p:spTgt spid="14343"/>
                                        </p:tgtEl>
                                      </p:cBhvr>
                                    </p:animEffect>
                                  </p:childTnLst>
                                </p:cTn>
                              </p:par>
                              <p:par>
                                <p:cTn id="59" presetID="1" presetClass="entr" presetSubtype="0" fill="hold" grpId="0" nodeType="withEffect">
                                  <p:stCondLst>
                                    <p:cond delay="0"/>
                                  </p:stCondLst>
                                  <p:childTnLst>
                                    <p:set>
                                      <p:cBhvr>
                                        <p:cTn id="60" dur="1" fill="hold">
                                          <p:stCondLst>
                                            <p:cond delay="0"/>
                                          </p:stCondLst>
                                        </p:cTn>
                                        <p:tgtEl>
                                          <p:spTgt spid="14356"/>
                                        </p:tgtEl>
                                        <p:attrNameLst>
                                          <p:attrName>style.visibility</p:attrName>
                                        </p:attrNameLst>
                                      </p:cBhvr>
                                      <p:to>
                                        <p:strVal val="visible"/>
                                      </p:to>
                                    </p:set>
                                  </p:childTnLst>
                                </p:cTn>
                              </p:par>
                            </p:childTnLst>
                          </p:cTn>
                        </p:par>
                        <p:par>
                          <p:cTn id="61" fill="hold">
                            <p:stCondLst>
                              <p:cond delay="4000"/>
                            </p:stCondLst>
                            <p:childTnLst>
                              <p:par>
                                <p:cTn id="62" presetID="22" presetClass="entr" presetSubtype="8" fill="hold" grpId="0" nodeType="afterEffect">
                                  <p:stCondLst>
                                    <p:cond delay="0"/>
                                  </p:stCondLst>
                                  <p:childTnLst>
                                    <p:set>
                                      <p:cBhvr>
                                        <p:cTn id="63" dur="1" fill="hold">
                                          <p:stCondLst>
                                            <p:cond delay="0"/>
                                          </p:stCondLst>
                                        </p:cTn>
                                        <p:tgtEl>
                                          <p:spTgt spid="14355"/>
                                        </p:tgtEl>
                                        <p:attrNameLst>
                                          <p:attrName>style.visibility</p:attrName>
                                        </p:attrNameLst>
                                      </p:cBhvr>
                                      <p:to>
                                        <p:strVal val="visible"/>
                                      </p:to>
                                    </p:set>
                                    <p:animEffect transition="in" filter="wipe(left)">
                                      <p:cBhvr>
                                        <p:cTn id="64" dur="500"/>
                                        <p:tgtEl>
                                          <p:spTgt spid="14355"/>
                                        </p:tgtEl>
                                      </p:cBhvr>
                                    </p:animEffect>
                                  </p:childTnLst>
                                </p:cTn>
                              </p:par>
                            </p:childTnLst>
                          </p:cTn>
                        </p:par>
                        <p:par>
                          <p:cTn id="65" fill="hold">
                            <p:stCondLst>
                              <p:cond delay="4500"/>
                            </p:stCondLst>
                            <p:childTnLst>
                              <p:par>
                                <p:cTn id="66" presetID="22" presetClass="entr" presetSubtype="4" fill="hold" nodeType="afterEffect">
                                  <p:stCondLst>
                                    <p:cond delay="0"/>
                                  </p:stCondLst>
                                  <p:childTnLst>
                                    <p:set>
                                      <p:cBhvr>
                                        <p:cTn id="67" dur="1" fill="hold">
                                          <p:stCondLst>
                                            <p:cond delay="0"/>
                                          </p:stCondLst>
                                        </p:cTn>
                                        <p:tgtEl>
                                          <p:spTgt spid="14344"/>
                                        </p:tgtEl>
                                        <p:attrNameLst>
                                          <p:attrName>style.visibility</p:attrName>
                                        </p:attrNameLst>
                                      </p:cBhvr>
                                      <p:to>
                                        <p:strVal val="visible"/>
                                      </p:to>
                                    </p:set>
                                    <p:animEffect transition="in" filter="wipe(down)">
                                      <p:cBhvr>
                                        <p:cTn id="68" dur="300"/>
                                        <p:tgtEl>
                                          <p:spTgt spid="14344"/>
                                        </p:tgtEl>
                                      </p:cBhvr>
                                    </p:animEffect>
                                  </p:childTnLst>
                                </p:cTn>
                              </p:par>
                            </p:childTnLst>
                          </p:cTn>
                        </p:par>
                        <p:par>
                          <p:cTn id="69" fill="hold">
                            <p:stCondLst>
                              <p:cond delay="5000"/>
                            </p:stCondLst>
                            <p:childTnLst>
                              <p:par>
                                <p:cTn id="70" presetID="22" presetClass="entr" presetSubtype="1" fill="hold" grpId="0" nodeType="afterEffect">
                                  <p:stCondLst>
                                    <p:cond delay="0"/>
                                  </p:stCondLst>
                                  <p:childTnLst>
                                    <p:set>
                                      <p:cBhvr>
                                        <p:cTn id="71" dur="1" fill="hold">
                                          <p:stCondLst>
                                            <p:cond delay="0"/>
                                          </p:stCondLst>
                                        </p:cTn>
                                        <p:tgtEl>
                                          <p:spTgt spid="14346"/>
                                        </p:tgtEl>
                                        <p:attrNameLst>
                                          <p:attrName>style.visibility</p:attrName>
                                        </p:attrNameLst>
                                      </p:cBhvr>
                                      <p:to>
                                        <p:strVal val="visible"/>
                                      </p:to>
                                    </p:set>
                                    <p:animEffect transition="in" filter="wipe(up)">
                                      <p:cBhvr>
                                        <p:cTn id="72" dur="500"/>
                                        <p:tgtEl>
                                          <p:spTgt spid="14346"/>
                                        </p:tgtEl>
                                      </p:cBhvr>
                                    </p:animEffect>
                                  </p:childTnLst>
                                </p:cTn>
                              </p:par>
                            </p:childTnLst>
                          </p:cTn>
                        </p:par>
                        <p:par>
                          <p:cTn id="73" fill="hold">
                            <p:stCondLst>
                              <p:cond delay="5500"/>
                            </p:stCondLst>
                            <p:childTnLst>
                              <p:par>
                                <p:cTn id="74" presetID="1" presetClass="entr" presetSubtype="0" fill="hold" grpId="0" nodeType="afterEffect">
                                  <p:stCondLst>
                                    <p:cond delay="0"/>
                                  </p:stCondLst>
                                  <p:childTnLst>
                                    <p:set>
                                      <p:cBhvr>
                                        <p:cTn id="75" dur="1" fill="hold">
                                          <p:stCondLst>
                                            <p:cond delay="0"/>
                                          </p:stCondLst>
                                        </p:cTn>
                                        <p:tgtEl>
                                          <p:spTgt spid="14358"/>
                                        </p:tgtEl>
                                        <p:attrNameLst>
                                          <p:attrName>style.visibility</p:attrName>
                                        </p:attrNameLst>
                                      </p:cBhvr>
                                      <p:to>
                                        <p:strVal val="visible"/>
                                      </p:to>
                                    </p:set>
                                  </p:childTnLst>
                                </p:cTn>
                              </p:par>
                            </p:childTnLst>
                          </p:cTn>
                        </p:par>
                        <p:par>
                          <p:cTn id="76" fill="hold">
                            <p:stCondLst>
                              <p:cond delay="5500"/>
                            </p:stCondLst>
                            <p:childTnLst>
                              <p:par>
                                <p:cTn id="77" presetID="22" presetClass="entr" presetSubtype="8" fill="hold" grpId="0" nodeType="afterEffect">
                                  <p:stCondLst>
                                    <p:cond delay="0"/>
                                  </p:stCondLst>
                                  <p:childTnLst>
                                    <p:set>
                                      <p:cBhvr>
                                        <p:cTn id="78" dur="1" fill="hold">
                                          <p:stCondLst>
                                            <p:cond delay="0"/>
                                          </p:stCondLst>
                                        </p:cTn>
                                        <p:tgtEl>
                                          <p:spTgt spid="14357"/>
                                        </p:tgtEl>
                                        <p:attrNameLst>
                                          <p:attrName>style.visibility</p:attrName>
                                        </p:attrNameLst>
                                      </p:cBhvr>
                                      <p:to>
                                        <p:strVal val="visible"/>
                                      </p:to>
                                    </p:set>
                                    <p:animEffect transition="in" filter="wipe(left)">
                                      <p:cBhvr>
                                        <p:cTn id="79" dur="500"/>
                                        <p:tgtEl>
                                          <p:spTgt spid="14357"/>
                                        </p:tgtEl>
                                      </p:cBhvr>
                                    </p:animEffect>
                                  </p:childTnLst>
                                </p:cTn>
                              </p:par>
                            </p:childTnLst>
                          </p:cTn>
                        </p:par>
                        <p:par>
                          <p:cTn id="80" fill="hold">
                            <p:stCondLst>
                              <p:cond delay="6000"/>
                            </p:stCondLst>
                            <p:childTnLst>
                              <p:par>
                                <p:cTn id="81" presetID="22" presetClass="entr" presetSubtype="4" fill="hold" nodeType="afterEffect">
                                  <p:stCondLst>
                                    <p:cond delay="0"/>
                                  </p:stCondLst>
                                  <p:childTnLst>
                                    <p:set>
                                      <p:cBhvr>
                                        <p:cTn id="82" dur="1" fill="hold">
                                          <p:stCondLst>
                                            <p:cond delay="0"/>
                                          </p:stCondLst>
                                        </p:cTn>
                                        <p:tgtEl>
                                          <p:spTgt spid="14347"/>
                                        </p:tgtEl>
                                        <p:attrNameLst>
                                          <p:attrName>style.visibility</p:attrName>
                                        </p:attrNameLst>
                                      </p:cBhvr>
                                      <p:to>
                                        <p:strVal val="visible"/>
                                      </p:to>
                                    </p:set>
                                    <p:animEffect transition="in" filter="wipe(down)">
                                      <p:cBhvr>
                                        <p:cTn id="83" dur="300"/>
                                        <p:tgtEl>
                                          <p:spTgt spid="14347"/>
                                        </p:tgtEl>
                                      </p:cBhvr>
                                    </p:animEffect>
                                  </p:childTnLst>
                                </p:cTn>
                              </p:par>
                            </p:childTnLst>
                          </p:cTn>
                        </p:par>
                        <p:par>
                          <p:cTn id="84" fill="hold">
                            <p:stCondLst>
                              <p:cond delay="6500"/>
                            </p:stCondLst>
                            <p:childTnLst>
                              <p:par>
                                <p:cTn id="85" presetID="22" presetClass="entr" presetSubtype="1" fill="hold" grpId="0" nodeType="afterEffect">
                                  <p:stCondLst>
                                    <p:cond delay="0"/>
                                  </p:stCondLst>
                                  <p:childTnLst>
                                    <p:set>
                                      <p:cBhvr>
                                        <p:cTn id="86" dur="1" fill="hold">
                                          <p:stCondLst>
                                            <p:cond delay="0"/>
                                          </p:stCondLst>
                                        </p:cTn>
                                        <p:tgtEl>
                                          <p:spTgt spid="14349"/>
                                        </p:tgtEl>
                                        <p:attrNameLst>
                                          <p:attrName>style.visibility</p:attrName>
                                        </p:attrNameLst>
                                      </p:cBhvr>
                                      <p:to>
                                        <p:strVal val="visible"/>
                                      </p:to>
                                    </p:set>
                                    <p:animEffect transition="in" filter="wipe(up)">
                                      <p:cBhvr>
                                        <p:cTn id="87" dur="500"/>
                                        <p:tgtEl>
                                          <p:spTgt spid="14349"/>
                                        </p:tgtEl>
                                      </p:cBhvr>
                                    </p:animEffect>
                                  </p:childTnLst>
                                </p:cTn>
                              </p:par>
                              <p:par>
                                <p:cTn id="88" presetID="1" presetClass="entr" presetSubtype="0" fill="hold" grpId="0" nodeType="withEffect">
                                  <p:stCondLst>
                                    <p:cond delay="0"/>
                                  </p:stCondLst>
                                  <p:childTnLst>
                                    <p:set>
                                      <p:cBhvr>
                                        <p:cTn id="89" dur="1" fill="hold">
                                          <p:stCondLst>
                                            <p:cond delay="0"/>
                                          </p:stCondLst>
                                        </p:cTn>
                                        <p:tgtEl>
                                          <p:spTgt spid="14360"/>
                                        </p:tgtEl>
                                        <p:attrNameLst>
                                          <p:attrName>style.visibility</p:attrName>
                                        </p:attrNameLst>
                                      </p:cBhvr>
                                      <p:to>
                                        <p:strVal val="visible"/>
                                      </p:to>
                                    </p:set>
                                  </p:childTnLst>
                                </p:cTn>
                              </p:par>
                            </p:childTnLst>
                          </p:cTn>
                        </p:par>
                        <p:par>
                          <p:cTn id="90" fill="hold">
                            <p:stCondLst>
                              <p:cond delay="7000"/>
                            </p:stCondLst>
                            <p:childTnLst>
                              <p:par>
                                <p:cTn id="91" presetID="22" presetClass="entr" presetSubtype="8" fill="hold" grpId="0" nodeType="afterEffect">
                                  <p:stCondLst>
                                    <p:cond delay="0"/>
                                  </p:stCondLst>
                                  <p:childTnLst>
                                    <p:set>
                                      <p:cBhvr>
                                        <p:cTn id="92" dur="1" fill="hold">
                                          <p:stCondLst>
                                            <p:cond delay="0"/>
                                          </p:stCondLst>
                                        </p:cTn>
                                        <p:tgtEl>
                                          <p:spTgt spid="14359"/>
                                        </p:tgtEl>
                                        <p:attrNameLst>
                                          <p:attrName>style.visibility</p:attrName>
                                        </p:attrNameLst>
                                      </p:cBhvr>
                                      <p:to>
                                        <p:strVal val="visible"/>
                                      </p:to>
                                    </p:set>
                                    <p:animEffect transition="in" filter="wipe(left)">
                                      <p:cBhvr>
                                        <p:cTn id="93" dur="500"/>
                                        <p:tgtEl>
                                          <p:spTgt spid="14359"/>
                                        </p:tgtEl>
                                      </p:cBhvr>
                                    </p:animEffect>
                                  </p:childTnLst>
                                </p:cTn>
                              </p:par>
                            </p:childTnLst>
                          </p:cTn>
                        </p:par>
                        <p:par>
                          <p:cTn id="94" fill="hold">
                            <p:stCondLst>
                              <p:cond delay="7500"/>
                            </p:stCondLst>
                            <p:childTnLst>
                              <p:par>
                                <p:cTn id="95" presetID="22" presetClass="entr" presetSubtype="4" fill="hold" nodeType="afterEffect">
                                  <p:stCondLst>
                                    <p:cond delay="0"/>
                                  </p:stCondLst>
                                  <p:childTnLst>
                                    <p:set>
                                      <p:cBhvr>
                                        <p:cTn id="96" dur="1" fill="hold">
                                          <p:stCondLst>
                                            <p:cond delay="0"/>
                                          </p:stCondLst>
                                        </p:cTn>
                                        <p:tgtEl>
                                          <p:spTgt spid="14350"/>
                                        </p:tgtEl>
                                        <p:attrNameLst>
                                          <p:attrName>style.visibility</p:attrName>
                                        </p:attrNameLst>
                                      </p:cBhvr>
                                      <p:to>
                                        <p:strVal val="visible"/>
                                      </p:to>
                                    </p:set>
                                    <p:animEffect transition="in" filter="wipe(down)">
                                      <p:cBhvr>
                                        <p:cTn id="97" dur="300"/>
                                        <p:tgtEl>
                                          <p:spTgt spid="14350"/>
                                        </p:tgtEl>
                                      </p:cBhvr>
                                    </p:animEffect>
                                  </p:childTnLst>
                                </p:cTn>
                              </p:par>
                            </p:childTnLst>
                          </p:cTn>
                        </p:par>
                        <p:par>
                          <p:cTn id="98" fill="hold">
                            <p:stCondLst>
                              <p:cond delay="8000"/>
                            </p:stCondLst>
                            <p:childTnLst>
                              <p:par>
                                <p:cTn id="99" presetID="22" presetClass="entr" presetSubtype="1" fill="hold" grpId="0" nodeType="afterEffect">
                                  <p:stCondLst>
                                    <p:cond delay="0"/>
                                  </p:stCondLst>
                                  <p:childTnLst>
                                    <p:set>
                                      <p:cBhvr>
                                        <p:cTn id="100" dur="1" fill="hold">
                                          <p:stCondLst>
                                            <p:cond delay="0"/>
                                          </p:stCondLst>
                                        </p:cTn>
                                        <p:tgtEl>
                                          <p:spTgt spid="14352"/>
                                        </p:tgtEl>
                                        <p:attrNameLst>
                                          <p:attrName>style.visibility</p:attrName>
                                        </p:attrNameLst>
                                      </p:cBhvr>
                                      <p:to>
                                        <p:strVal val="visible"/>
                                      </p:to>
                                    </p:set>
                                    <p:animEffect transition="in" filter="wipe(up)">
                                      <p:cBhvr>
                                        <p:cTn id="101" dur="500"/>
                                        <p:tgtEl>
                                          <p:spTgt spid="14352"/>
                                        </p:tgtEl>
                                      </p:cBhvr>
                                    </p:animEffect>
                                  </p:childTnLst>
                                </p:cTn>
                              </p:par>
                            </p:childTnLst>
                          </p:cTn>
                        </p:par>
                        <p:par>
                          <p:cTn id="102" fill="hold">
                            <p:stCondLst>
                              <p:cond delay="8500"/>
                            </p:stCondLst>
                            <p:childTnLst>
                              <p:par>
                                <p:cTn id="103" presetID="1" presetClass="entr" presetSubtype="0" fill="hold" grpId="0" nodeType="afterEffect">
                                  <p:stCondLst>
                                    <p:cond delay="0"/>
                                  </p:stCondLst>
                                  <p:childTnLst>
                                    <p:set>
                                      <p:cBhvr>
                                        <p:cTn id="104" dur="1" fill="hold">
                                          <p:stCondLst>
                                            <p:cond delay="0"/>
                                          </p:stCondLst>
                                        </p:cTn>
                                        <p:tgtEl>
                                          <p:spTgt spid="14362"/>
                                        </p:tgtEl>
                                        <p:attrNameLst>
                                          <p:attrName>style.visibility</p:attrName>
                                        </p:attrNameLst>
                                      </p:cBhvr>
                                      <p:to>
                                        <p:strVal val="visible"/>
                                      </p:to>
                                    </p:set>
                                  </p:childTnLst>
                                </p:cTn>
                              </p:par>
                            </p:childTnLst>
                          </p:cTn>
                        </p:par>
                        <p:par>
                          <p:cTn id="105" fill="hold">
                            <p:stCondLst>
                              <p:cond delay="8500"/>
                            </p:stCondLst>
                            <p:childTnLst>
                              <p:par>
                                <p:cTn id="106" presetID="22" presetClass="entr" presetSubtype="8" fill="hold" grpId="0" nodeType="afterEffect">
                                  <p:stCondLst>
                                    <p:cond delay="0"/>
                                  </p:stCondLst>
                                  <p:childTnLst>
                                    <p:set>
                                      <p:cBhvr>
                                        <p:cTn id="107" dur="1" fill="hold">
                                          <p:stCondLst>
                                            <p:cond delay="0"/>
                                          </p:stCondLst>
                                        </p:cTn>
                                        <p:tgtEl>
                                          <p:spTgt spid="14361"/>
                                        </p:tgtEl>
                                        <p:attrNameLst>
                                          <p:attrName>style.visibility</p:attrName>
                                        </p:attrNameLst>
                                      </p:cBhvr>
                                      <p:to>
                                        <p:strVal val="visible"/>
                                      </p:to>
                                    </p:set>
                                    <p:animEffect transition="in" filter="wipe(left)">
                                      <p:cBhvr>
                                        <p:cTn id="108" dur="500"/>
                                        <p:tgtEl>
                                          <p:spTgt spid="143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0" grpId="0" bldLvl="0" animBg="1" autoUpdateAnimBg="0"/>
      <p:bldP spid="14343" grpId="0" bldLvl="0" animBg="1" autoUpdateAnimBg="0"/>
      <p:bldP spid="14346" grpId="0" bldLvl="0" animBg="1" autoUpdateAnimBg="0"/>
      <p:bldP spid="14349" grpId="0" bldLvl="0" animBg="1" autoUpdateAnimBg="0"/>
      <p:bldP spid="14352" grpId="0" bldLvl="0" animBg="1" autoUpdateAnimBg="0"/>
      <p:bldP spid="14353" grpId="0" autoUpdateAnimBg="0"/>
      <p:bldP spid="14354" grpId="0"/>
      <p:bldP spid="14355" grpId="0" autoUpdateAnimBg="0"/>
      <p:bldP spid="14356" grpId="0" bldLvl="0" animBg="1"/>
      <p:bldP spid="14357" grpId="0" autoUpdateAnimBg="0"/>
      <p:bldP spid="14358" grpId="0" autoUpdateAnimBg="0"/>
      <p:bldP spid="14359" grpId="0" autoUpdateAnimBg="0"/>
      <p:bldP spid="14360" grpId="0"/>
      <p:bldP spid="14361" grpId="0" autoUpdateAnimBg="0"/>
      <p:bldP spid="14362" grpId="0" autoUpdateAnimBg="0"/>
      <p:bldP spid="14366" grpId="0" autoUpdateAnimBg="0"/>
      <p:bldP spid="14367" grpId="0" autoUpdateAnimBg="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宋体" panose="02010600030101010101" pitchFamily="2" charset="-122"/>
                <a:ea typeface="宋体" panose="02010600030101010101" pitchFamily="2" charset="-122"/>
                <a:cs typeface="宋体" panose="02010600030101010101" pitchFamily="2" charset="-122"/>
                <a:sym typeface="+mn-ea"/>
              </a:rPr>
              <a:t>trampoline.S</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中的</a:t>
            </a:r>
            <a:r>
              <a:rPr lang="en-US" altLang="zh-CN" sz="2665" dirty="0">
                <a:latin typeface="宋体" panose="02010600030101010101" pitchFamily="2" charset="-122"/>
                <a:ea typeface="宋体" panose="02010600030101010101" pitchFamily="2" charset="-122"/>
                <a:cs typeface="宋体" panose="02010600030101010101" pitchFamily="2" charset="-122"/>
                <a:sym typeface="+mn-ea"/>
              </a:rPr>
              <a:t> userret</a:t>
            </a:r>
            <a:r>
              <a:rPr lang="zh-CN" altLang="en-US" sz="2665" dirty="0">
                <a:latin typeface="宋体" panose="02010600030101010101" pitchFamily="2" charset="-122"/>
                <a:ea typeface="宋体" panose="02010600030101010101" pitchFamily="2" charset="-122"/>
                <a:cs typeface="宋体" panose="02010600030101010101" pitchFamily="2" charset="-122"/>
                <a:sym typeface="+mn-ea"/>
              </a:rPr>
              <a:t>函数</a:t>
            </a:r>
            <a:endParaRPr lang="zh-CN" altLang="en-US" sz="2665" dirty="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11" name="圆角矩形 10"/>
          <p:cNvSpPr/>
          <p:nvPr>
            <p:custDataLst>
              <p:tags r:id="rId1"/>
            </p:custDataLst>
          </p:nvPr>
        </p:nvSpPr>
        <p:spPr>
          <a:xfrm>
            <a:off x="2861310" y="4734560"/>
            <a:ext cx="3164205" cy="68961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文本框 11"/>
          <p:cNvSpPr txBox="1"/>
          <p:nvPr>
            <p:custDataLst>
              <p:tags r:id="rId2"/>
            </p:custDataLst>
          </p:nvPr>
        </p:nvSpPr>
        <p:spPr>
          <a:xfrm>
            <a:off x="3085465" y="4822190"/>
            <a:ext cx="2715895" cy="521970"/>
          </a:xfrm>
          <a:prstGeom prst="rect">
            <a:avLst/>
          </a:prstGeom>
          <a:noFill/>
        </p:spPr>
        <p:txBody>
          <a:bodyPr wrap="square" rtlCol="0">
            <a:spAutoFit/>
          </a:bodyPr>
          <a:p>
            <a:r>
              <a:rPr lang="zh-CN" altLang="en-US" sz="2800" b="1">
                <a:solidFill>
                  <a:schemeClr val="bg1"/>
                </a:solidFill>
              </a:rPr>
              <a:t>内核态到</a:t>
            </a:r>
            <a:r>
              <a:rPr lang="zh-CN" altLang="en-US" sz="2800" b="1">
                <a:solidFill>
                  <a:schemeClr val="bg1"/>
                </a:solidFill>
              </a:rPr>
              <a:t>用户态</a:t>
            </a:r>
            <a:endParaRPr lang="zh-CN" altLang="en-US" sz="2800" b="1">
              <a:solidFill>
                <a:schemeClr val="bg1"/>
              </a:solidFill>
            </a:endParaRPr>
          </a:p>
        </p:txBody>
      </p:sp>
      <p:sp>
        <p:nvSpPr>
          <p:cNvPr id="4" name="文本框 3"/>
          <p:cNvSpPr txBox="1"/>
          <p:nvPr>
            <p:custDataLst>
              <p:tags r:id="rId3"/>
            </p:custDataLst>
          </p:nvPr>
        </p:nvSpPr>
        <p:spPr>
          <a:xfrm>
            <a:off x="838200" y="1539875"/>
            <a:ext cx="6688455" cy="1568450"/>
          </a:xfrm>
          <a:prstGeom prst="rect">
            <a:avLst/>
          </a:prstGeom>
          <a:noFill/>
        </p:spPr>
        <p:txBody>
          <a:bodyPr wrap="square" rtlCol="0">
            <a:spAutoFit/>
          </a:bodyPr>
          <a:p>
            <a:r>
              <a:rPr lang="zh-CN" altLang="en-US" sz="2400">
                <a:sym typeface="+mn-ea"/>
              </a:rPr>
              <a:t>通过写</a:t>
            </a:r>
            <a:r>
              <a:rPr lang="en-US" altLang="zh-CN" sz="2400">
                <a:sym typeface="+mn-ea"/>
              </a:rPr>
              <a:t>satp</a:t>
            </a:r>
            <a:r>
              <a:rPr lang="zh-CN" altLang="en-US" sz="2400">
                <a:sym typeface="+mn-ea"/>
              </a:rPr>
              <a:t>切换至用户页表</a:t>
            </a:r>
            <a:endParaRPr lang="zh-CN" altLang="en-US" sz="2400"/>
          </a:p>
          <a:p>
            <a:endParaRPr lang="zh-CN" altLang="en-US" sz="2400"/>
          </a:p>
          <a:p>
            <a:r>
              <a:rPr lang="zh-CN" altLang="en-US" sz="2400"/>
              <a:t>将所有存在内存的原用户态寄存器值返回寄存器</a:t>
            </a:r>
            <a:endParaRPr lang="zh-CN" altLang="en-US" sz="2400"/>
          </a:p>
          <a:p>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4023360" y="2882265"/>
            <a:ext cx="787463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4800" b="1" dirty="0">
                <a:solidFill>
                  <a:schemeClr val="bg1"/>
                </a:solidFill>
                <a:latin typeface="宋体" panose="02010600030101010101" pitchFamily="2" charset="-122"/>
                <a:sym typeface="+mn-ea"/>
              </a:rPr>
              <a:t>Linux kernel </a:t>
            </a:r>
            <a:r>
              <a:rPr lang="zh-CN" altLang="en-US" sz="4800" b="1" dirty="0">
                <a:solidFill>
                  <a:schemeClr val="bg1"/>
                </a:solidFill>
                <a:latin typeface="宋体" panose="02010600030101010101" pitchFamily="2" charset="-122"/>
                <a:sym typeface="+mn-ea"/>
              </a:rPr>
              <a:t>内存初始化</a:t>
            </a:r>
            <a:endParaRPr kumimoji="0" lang="zh-CN" altLang="en-US" sz="4800" b="1" i="0" u="none" strike="noStrike" kern="1200" cap="none" spc="0" normalizeH="0" baseline="0" noProof="0" dirty="0" smtClean="0">
              <a:ln>
                <a:noFill/>
              </a:ln>
              <a:solidFill>
                <a:schemeClr val="bg1"/>
              </a:solidFill>
              <a:effectLst/>
              <a:uLnTx/>
              <a:uFillTx/>
              <a:latin typeface="宋体" panose="02010600030101010101" pitchFamily="2" charset="-122"/>
              <a:ea typeface="微软雅黑" panose="020B0503020204020204" charset="-122"/>
              <a:cs typeface="+mn-cs"/>
              <a:sym typeface="+mn-ea"/>
            </a:endParaRPr>
          </a:p>
        </p:txBody>
      </p:sp>
      <p:sp>
        <p:nvSpPr>
          <p:cNvPr id="10247" name="TextBox 26"/>
          <p:cNvSpPr txBox="1">
            <a:spLocks noChangeArrowheads="1"/>
          </p:cNvSpPr>
          <p:nvPr/>
        </p:nvSpPr>
        <p:spPr bwMode="auto">
          <a:xfrm>
            <a:off x="1198095" y="2245187"/>
            <a:ext cx="2062480"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05</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1"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0242"/>
                                        </p:tgtEl>
                                        <p:attrNameLst>
                                          <p:attrName>style.visibility</p:attrName>
                                        </p:attrNameLst>
                                      </p:cBhvr>
                                      <p:to>
                                        <p:strVal val="visible"/>
                                      </p:to>
                                    </p:set>
                                    <p:animEffect transition="in" filter="wipe(down)">
                                      <p:cBhvr>
                                        <p:cTn id="11" dur="300"/>
                                        <p:tgtEl>
                                          <p:spTgt spid="102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244"/>
                                        </p:tgtEl>
                                        <p:attrNameLst>
                                          <p:attrName>style.visibility</p:attrName>
                                        </p:attrNameLst>
                                      </p:cBhvr>
                                      <p:to>
                                        <p:strVal val="visible"/>
                                      </p:to>
                                    </p:set>
                                    <p:animEffect transition="in" filter="wipe(up)">
                                      <p:cBhvr>
                                        <p:cTn id="15" dur="500"/>
                                        <p:tgtEl>
                                          <p:spTgt spid="10244"/>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0247"/>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ldLvl="0" animBg="1" autoUpdateAnimBg="0"/>
      <p:bldP spid="10244" grpId="0" bldLvl="0" animBg="1" autoUpdateAnimBg="0"/>
      <p:bldP spid="10246" grpId="0" autoUpdateAnimBg="0"/>
      <p:bldP spid="10247" grpId="0"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2235200"/>
            <a:ext cx="9144000" cy="2387600"/>
          </a:xfrm>
        </p:spPr>
        <p:txBody>
          <a:bodyPr>
            <a:normAutofit fontScale="90000"/>
          </a:bodyPr>
          <a:lstStyle/>
          <a:p>
            <a:r>
              <a:rPr lang="zh-CN" altLang="en-US" sz="6000" b="1" dirty="0">
                <a:latin typeface="宋体" panose="02010600030101010101" pitchFamily="2" charset="-122"/>
                <a:ea typeface="宋体" panose="02010600030101010101" pitchFamily="2" charset="-122"/>
              </a:rPr>
              <a:t>进阶题：</a:t>
            </a:r>
            <a:r>
              <a:rPr lang="en-US" altLang="zh-CN" sz="6000" b="1" dirty="0">
                <a:latin typeface="宋体" panose="02010600030101010101" pitchFamily="2" charset="-122"/>
                <a:ea typeface="宋体" panose="02010600030101010101" pitchFamily="2" charset="-122"/>
              </a:rPr>
              <a:t>Linux kernel </a:t>
            </a:r>
            <a:r>
              <a:rPr lang="zh-CN" altLang="en-US" sz="6000" b="1" dirty="0">
                <a:latin typeface="宋体" panose="02010600030101010101" pitchFamily="2" charset="-122"/>
                <a:ea typeface="宋体" panose="02010600030101010101" pitchFamily="2" charset="-122"/>
              </a:rPr>
              <a:t>内存初始化做了哪些⼯作？</a:t>
            </a:r>
            <a:br>
              <a:rPr lang="zh-CN" altLang="en-US" sz="6000" b="1" dirty="0">
                <a:latin typeface="宋体" panose="02010600030101010101" pitchFamily="2" charset="-122"/>
                <a:ea typeface="宋体" panose="02010600030101010101" pitchFamily="2" charset="-122"/>
              </a:rPr>
            </a:br>
            <a:endParaRPr lang="zh-CN" altLang="en-US" b="1" dirty="0">
              <a:latin typeface="宋体" panose="02010600030101010101" pitchFamily="2" charset="-122"/>
              <a:ea typeface="宋体" panose="02010600030101010101"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52095"/>
            <a:ext cx="10515600" cy="657225"/>
          </a:xfrm>
        </p:spPr>
        <p:txBody>
          <a:bodyPr>
            <a:normAutofit fontScale="90000"/>
          </a:bodyPr>
          <a:lstStyle/>
          <a:p>
            <a:r>
              <a:rPr lang="en-US" altLang="zh-CN" dirty="0">
                <a:latin typeface="宋体" panose="02010600030101010101" pitchFamily="2" charset="-122"/>
                <a:ea typeface="宋体" panose="02010600030101010101" pitchFamily="2" charset="-122"/>
              </a:rPr>
              <a:t>Linux</a:t>
            </a:r>
            <a:r>
              <a:rPr lang="zh-CN" altLang="en-US" dirty="0">
                <a:latin typeface="宋体" panose="02010600030101010101" pitchFamily="2" charset="-122"/>
                <a:ea typeface="宋体" panose="02010600030101010101" pitchFamily="2" charset="-122"/>
              </a:rPr>
              <a:t>的内存管理背景</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层次结构</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838200" y="1166178"/>
            <a:ext cx="10515600" cy="667501"/>
          </a:xfrm>
        </p:spPr>
        <p:txBody>
          <a:bodyPr/>
          <a:lstStyle/>
          <a:p>
            <a:pPr marL="0" indent="0">
              <a:buNone/>
            </a:pPr>
            <a:r>
              <a:rPr lang="en-US" altLang="zh-CN" dirty="0">
                <a:latin typeface="宋体" panose="02010600030101010101" pitchFamily="2" charset="-122"/>
                <a:ea typeface="宋体" panose="02010600030101010101" pitchFamily="2" charset="-122"/>
              </a:rPr>
              <a:t>Linux</a:t>
            </a:r>
            <a:r>
              <a:rPr lang="zh-CN" altLang="en-US" dirty="0">
                <a:latin typeface="宋体" panose="02010600030101010101" pitchFamily="2" charset="-122"/>
                <a:ea typeface="宋体" panose="02010600030101010101" pitchFamily="2" charset="-122"/>
              </a:rPr>
              <a:t>把物理内存划分为三个层次管理：</a:t>
            </a:r>
            <a:endParaRPr lang="en-US" altLang="zh-CN" dirty="0">
              <a:latin typeface="宋体" panose="02010600030101010101" pitchFamily="2" charset="-122"/>
              <a:ea typeface="宋体" panose="02010600030101010101" pitchFamily="2" charset="-122"/>
            </a:endParaRPr>
          </a:p>
          <a:p>
            <a:pPr marL="0" indent="0">
              <a:buNone/>
            </a:pPr>
            <a:endParaRPr lang="zh-CN" altLang="en-US" dirty="0"/>
          </a:p>
        </p:txBody>
      </p:sp>
      <p:pic>
        <p:nvPicPr>
          <p:cNvPr id="6" name="图片 5"/>
          <p:cNvPicPr>
            <a:picLocks noChangeAspect="1"/>
          </p:cNvPicPr>
          <p:nvPr/>
        </p:nvPicPr>
        <p:blipFill>
          <a:blip r:embed="rId1"/>
          <a:stretch>
            <a:fillRect/>
          </a:stretch>
        </p:blipFill>
        <p:spPr>
          <a:xfrm>
            <a:off x="389691" y="1687924"/>
            <a:ext cx="11412618" cy="3254935"/>
          </a:xfrm>
          <a:prstGeom prst="rect">
            <a:avLst/>
          </a:prstGeom>
        </p:spPr>
      </p:pic>
      <p:sp>
        <p:nvSpPr>
          <p:cNvPr id="7" name="文本框 6"/>
          <p:cNvSpPr txBox="1"/>
          <p:nvPr/>
        </p:nvSpPr>
        <p:spPr>
          <a:xfrm>
            <a:off x="389691" y="5106269"/>
            <a:ext cx="11412617" cy="1198880"/>
          </a:xfrm>
          <a:prstGeom prst="rect">
            <a:avLst/>
          </a:prstGeom>
          <a:noFill/>
        </p:spPr>
        <p:txBody>
          <a:bodyPr wrap="square" rtlCol="0">
            <a:spAutoFit/>
          </a:bodyPr>
          <a:lstStyle/>
          <a:p>
            <a:pPr indent="457200"/>
            <a:r>
              <a:rPr lang="zh-CN" altLang="en-US" sz="2400" dirty="0">
                <a:solidFill>
                  <a:srgbClr val="4D4D4D"/>
                </a:solidFill>
                <a:latin typeface="宋体" panose="02010600030101010101" pitchFamily="2" charset="-122"/>
                <a:ea typeface="宋体" panose="02010600030101010101" pitchFamily="2" charset="-122"/>
              </a:rPr>
              <a:t>为了支持</a:t>
            </a:r>
            <a:r>
              <a:rPr lang="en-US" altLang="zh-CN" sz="2400" dirty="0">
                <a:solidFill>
                  <a:srgbClr val="4D4D4D"/>
                </a:solidFill>
                <a:latin typeface="宋体" panose="02010600030101010101" pitchFamily="2" charset="-122"/>
                <a:ea typeface="宋体" panose="02010600030101010101" pitchFamily="2" charset="-122"/>
              </a:rPr>
              <a:t>NUMA</a:t>
            </a:r>
            <a:r>
              <a:rPr lang="zh-CN" altLang="en-US" sz="2400" dirty="0">
                <a:solidFill>
                  <a:srgbClr val="4D4D4D"/>
                </a:solidFill>
                <a:latin typeface="宋体" panose="02010600030101010101" pitchFamily="2" charset="-122"/>
                <a:ea typeface="宋体" panose="02010600030101010101" pitchFamily="2" charset="-122"/>
              </a:rPr>
              <a:t>模型，也即</a:t>
            </a:r>
            <a:r>
              <a:rPr lang="en-US" altLang="zh-CN" sz="2400" dirty="0">
                <a:solidFill>
                  <a:srgbClr val="4D4D4D"/>
                </a:solidFill>
                <a:latin typeface="宋体" panose="02010600030101010101" pitchFamily="2" charset="-122"/>
                <a:ea typeface="宋体" panose="02010600030101010101" pitchFamily="2" charset="-122"/>
              </a:rPr>
              <a:t>CPU</a:t>
            </a:r>
            <a:r>
              <a:rPr lang="zh-CN" altLang="en-US" sz="2400" dirty="0">
                <a:solidFill>
                  <a:srgbClr val="4D4D4D"/>
                </a:solidFill>
                <a:latin typeface="宋体" panose="02010600030101010101" pitchFamily="2" charset="-122"/>
                <a:ea typeface="宋体" panose="02010600030101010101" pitchFamily="2" charset="-122"/>
              </a:rPr>
              <a:t>对不同内存单元的访问时间可能不同，此时系统的物理内存被划分为几个节点</a:t>
            </a:r>
            <a:r>
              <a:rPr lang="en-US" altLang="zh-CN" sz="2400" dirty="0">
                <a:solidFill>
                  <a:srgbClr val="4D4D4D"/>
                </a:solidFill>
                <a:latin typeface="宋体" panose="02010600030101010101" pitchFamily="2" charset="-122"/>
                <a:ea typeface="宋体" panose="02010600030101010101" pitchFamily="2" charset="-122"/>
              </a:rPr>
              <a:t>(node), </a:t>
            </a:r>
            <a:r>
              <a:rPr lang="zh-CN" altLang="en-US" sz="2400" dirty="0">
                <a:solidFill>
                  <a:srgbClr val="4D4D4D"/>
                </a:solidFill>
                <a:latin typeface="宋体" panose="02010600030101010101" pitchFamily="2" charset="-122"/>
                <a:ea typeface="宋体" panose="02010600030101010101" pitchFamily="2" charset="-122"/>
              </a:rPr>
              <a:t>一个</a:t>
            </a:r>
            <a:r>
              <a:rPr lang="en-US" altLang="zh-CN" sz="2400" dirty="0">
                <a:solidFill>
                  <a:srgbClr val="4D4D4D"/>
                </a:solidFill>
                <a:latin typeface="宋体" panose="02010600030101010101" pitchFamily="2" charset="-122"/>
                <a:ea typeface="宋体" panose="02010600030101010101" pitchFamily="2" charset="-122"/>
              </a:rPr>
              <a:t>node</a:t>
            </a:r>
            <a:r>
              <a:rPr lang="zh-CN" altLang="en-US" sz="2400" dirty="0">
                <a:solidFill>
                  <a:srgbClr val="4D4D4D"/>
                </a:solidFill>
                <a:latin typeface="宋体" panose="02010600030101010101" pitchFamily="2" charset="-122"/>
                <a:ea typeface="宋体" panose="02010600030101010101" pitchFamily="2" charset="-122"/>
              </a:rPr>
              <a:t>对应一个内存簇</a:t>
            </a:r>
            <a:r>
              <a:rPr lang="en-US" altLang="zh-CN" sz="2400" dirty="0">
                <a:solidFill>
                  <a:srgbClr val="4D4D4D"/>
                </a:solidFill>
                <a:latin typeface="宋体" panose="02010600030101010101" pitchFamily="2" charset="-122"/>
                <a:ea typeface="宋体" panose="02010600030101010101" pitchFamily="2" charset="-122"/>
              </a:rPr>
              <a:t>bank</a:t>
            </a:r>
            <a:r>
              <a:rPr lang="zh-CN" altLang="en-US" sz="2400" dirty="0">
                <a:solidFill>
                  <a:srgbClr val="4D4D4D"/>
                </a:solidFill>
                <a:latin typeface="宋体" panose="02010600030101010101" pitchFamily="2" charset="-122"/>
                <a:ea typeface="宋体" panose="02010600030101010101" pitchFamily="2" charset="-122"/>
              </a:rPr>
              <a:t>，即每个内存簇被认为是一个节点</a:t>
            </a:r>
            <a:endParaRPr lang="zh-CN" altLang="en-US" sz="2400" dirty="0">
              <a:solidFill>
                <a:srgbClr val="4D4D4D"/>
              </a:solidFill>
              <a:latin typeface="宋体" panose="02010600030101010101" pitchFamily="2" charset="-122"/>
              <a:ea typeface="宋体" panose="02010600030101010101" pitchFamily="2"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4045" y="365125"/>
            <a:ext cx="11212195" cy="594995"/>
          </a:xfrm>
        </p:spPr>
        <p:txBody>
          <a:bodyPr>
            <a:normAutofit fontScale="90000"/>
          </a:bodyPr>
          <a:lstStyle/>
          <a:p>
            <a:r>
              <a:rPr lang="en-US" altLang="zh-CN" dirty="0">
                <a:latin typeface="宋体" panose="02010600030101010101" pitchFamily="2" charset="-122"/>
                <a:ea typeface="宋体" panose="02010600030101010101" pitchFamily="2" charset="-122"/>
              </a:rPr>
              <a:t>Linux</a:t>
            </a:r>
            <a:r>
              <a:rPr lang="zh-CN" altLang="en-US" dirty="0">
                <a:latin typeface="宋体" panose="02010600030101010101" pitchFamily="2" charset="-122"/>
                <a:ea typeface="宋体" panose="02010600030101010101" pitchFamily="2" charset="-122"/>
              </a:rPr>
              <a:t>的内存管理背景</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初始化的三个阶段</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838199" y="1143886"/>
            <a:ext cx="10515600" cy="667501"/>
          </a:xfrm>
        </p:spPr>
        <p:txBody>
          <a:bodyPr/>
          <a:lstStyle/>
          <a:p>
            <a:pPr marL="0" indent="0">
              <a:buNone/>
            </a:pPr>
            <a:r>
              <a:rPr lang="en-US" altLang="zh-CN" b="0" i="0" dirty="0" err="1">
                <a:solidFill>
                  <a:srgbClr val="4D4D4D"/>
                </a:solidFill>
                <a:effectLst/>
                <a:latin typeface="宋体" panose="02010600030101010101" pitchFamily="2" charset="-122"/>
                <a:ea typeface="宋体" panose="02010600030101010101" pitchFamily="2" charset="-122"/>
              </a:rPr>
              <a:t>linux</a:t>
            </a:r>
            <a:r>
              <a:rPr lang="zh-CN" altLang="en-US" b="0" i="0" dirty="0">
                <a:solidFill>
                  <a:srgbClr val="4D4D4D"/>
                </a:solidFill>
                <a:effectLst/>
                <a:latin typeface="宋体" panose="02010600030101010101" pitchFamily="2" charset="-122"/>
                <a:ea typeface="宋体" panose="02010600030101010101" pitchFamily="2" charset="-122"/>
              </a:rPr>
              <a:t>内核的内存管理分三个阶段：</a:t>
            </a:r>
            <a:endParaRPr lang="zh-CN" altLang="en-US" dirty="0">
              <a:latin typeface="宋体" panose="02010600030101010101" pitchFamily="2" charset="-122"/>
              <a:ea typeface="宋体" panose="02010600030101010101" pitchFamily="2" charset="-122"/>
            </a:endParaRPr>
          </a:p>
        </p:txBody>
      </p:sp>
      <p:pic>
        <p:nvPicPr>
          <p:cNvPr id="5" name="图片 4"/>
          <p:cNvPicPr>
            <a:picLocks noChangeAspect="1"/>
          </p:cNvPicPr>
          <p:nvPr/>
        </p:nvPicPr>
        <p:blipFill>
          <a:blip r:embed="rId1"/>
          <a:stretch>
            <a:fillRect/>
          </a:stretch>
        </p:blipFill>
        <p:spPr>
          <a:xfrm>
            <a:off x="82113" y="1698357"/>
            <a:ext cx="12029044" cy="4174218"/>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44145"/>
            <a:ext cx="10515600" cy="811530"/>
          </a:xfrm>
        </p:spPr>
        <p:txBody>
          <a:bodyPr/>
          <a:lstStyle/>
          <a:p>
            <a:r>
              <a:rPr lang="zh-CN" altLang="en-US" dirty="0">
                <a:latin typeface="宋体" panose="02010600030101010101" pitchFamily="2" charset="-122"/>
                <a:ea typeface="宋体" panose="02010600030101010101" pitchFamily="2" charset="-122"/>
              </a:rPr>
              <a:t>相关函数顺序</a:t>
            </a:r>
            <a:endParaRPr lang="zh-CN" altLang="en-US" dirty="0">
              <a:latin typeface="宋体" panose="02010600030101010101" pitchFamily="2" charset="-122"/>
              <a:ea typeface="宋体" panose="02010600030101010101" pitchFamily="2" charset="-122"/>
            </a:endParaRPr>
          </a:p>
        </p:txBody>
      </p:sp>
      <p:graphicFrame>
        <p:nvGraphicFramePr>
          <p:cNvPr id="4" name="内容占位符 3"/>
          <p:cNvGraphicFramePr>
            <a:graphicFrameLocks noGrp="1"/>
          </p:cNvGraphicFramePr>
          <p:nvPr>
            <p:ph idx="1"/>
            <p:custDataLst>
              <p:tags r:id="rId1"/>
            </p:custDataLst>
          </p:nvPr>
        </p:nvGraphicFramePr>
        <p:xfrm>
          <a:off x="458470" y="1259205"/>
          <a:ext cx="11111230" cy="4934585"/>
        </p:xfrm>
        <a:graphic>
          <a:graphicData uri="http://schemas.openxmlformats.org/drawingml/2006/table">
            <a:tbl>
              <a:tblPr firstRow="1" bandRow="1">
                <a:tableStyleId>{5C22544A-7EE6-4342-B048-85BDC9FD1C3A}</a:tableStyleId>
              </a:tblPr>
              <a:tblGrid>
                <a:gridCol w="5555615"/>
                <a:gridCol w="5555615"/>
              </a:tblGrid>
              <a:tr h="762000">
                <a:tc>
                  <a:txBody>
                    <a:bodyPr/>
                    <a:lstStyle/>
                    <a:p>
                      <a:pPr algn="ctr"/>
                      <a:r>
                        <a:rPr lang="zh-CN" altLang="en-US" sz="4400" b="1" kern="1200" dirty="0">
                          <a:solidFill>
                            <a:schemeClr val="lt1"/>
                          </a:solidFill>
                          <a:latin typeface="+mn-lt"/>
                          <a:ea typeface="+mn-ea"/>
                          <a:cs typeface="+mn-cs"/>
                        </a:rPr>
                        <a:t>函数</a:t>
                      </a:r>
                      <a:endParaRPr lang="zh-CN" altLang="en-US" sz="4400" b="1" kern="1200" dirty="0">
                        <a:solidFill>
                          <a:schemeClr val="lt1"/>
                        </a:solidFill>
                        <a:latin typeface="+mn-lt"/>
                        <a:ea typeface="+mn-ea"/>
                        <a:cs typeface="+mn-cs"/>
                      </a:endParaRPr>
                    </a:p>
                  </a:txBody>
                  <a:tcPr/>
                </a:tc>
                <a:tc>
                  <a:txBody>
                    <a:bodyPr/>
                    <a:lstStyle/>
                    <a:p>
                      <a:pPr algn="ctr"/>
                      <a:r>
                        <a:rPr lang="zh-CN" altLang="en-US" sz="4400" b="1" kern="1200" dirty="0">
                          <a:solidFill>
                            <a:schemeClr val="lt1"/>
                          </a:solidFill>
                          <a:latin typeface="+mn-lt"/>
                          <a:ea typeface="+mn-ea"/>
                          <a:cs typeface="+mn-cs"/>
                        </a:rPr>
                        <a:t>功能</a:t>
                      </a:r>
                      <a:endParaRPr lang="zh-CN" altLang="en-US" sz="4400" b="1" kern="1200" dirty="0">
                        <a:solidFill>
                          <a:schemeClr val="lt1"/>
                        </a:solidFill>
                        <a:latin typeface="+mn-lt"/>
                        <a:ea typeface="+mn-ea"/>
                        <a:cs typeface="+mn-cs"/>
                      </a:endParaRPr>
                    </a:p>
                  </a:txBody>
                  <a:tcPr/>
                </a:tc>
              </a:tr>
              <a:tr h="822960">
                <a:tc>
                  <a:txBody>
                    <a:bodyPr/>
                    <a:lstStyle/>
                    <a:p>
                      <a:pPr algn="ctr"/>
                      <a:r>
                        <a:rPr lang="en-US" altLang="zh-CN" sz="4400" dirty="0" err="1">
                          <a:latin typeface="宋体" panose="02010600030101010101" pitchFamily="2" charset="-122"/>
                          <a:ea typeface="宋体" panose="02010600030101010101" pitchFamily="2" charset="-122"/>
                        </a:rPr>
                        <a:t>setup_arch</a:t>
                      </a:r>
                      <a:endParaRPr lang="zh-CN" altLang="en-US" sz="4400" dirty="0">
                        <a:latin typeface="宋体" panose="02010600030101010101" pitchFamily="2" charset="-122"/>
                        <a:ea typeface="宋体" panose="02010600030101010101" pitchFamily="2" charset="-122"/>
                      </a:endParaRPr>
                    </a:p>
                  </a:txBody>
                  <a:tcPr/>
                </a:tc>
                <a:tc>
                  <a:txBody>
                    <a:bodyPr/>
                    <a:lstStyle/>
                    <a:p>
                      <a:pPr marL="0" algn="l" defTabSz="914400" rtl="0" eaLnBrk="1" latinLnBrk="0" hangingPunct="1"/>
                      <a:r>
                        <a:rPr lang="zh-CN" altLang="en-US" sz="2400" b="0" i="0" kern="1200" dirty="0">
                          <a:solidFill>
                            <a:srgbClr val="4F4F4F"/>
                          </a:solidFill>
                          <a:effectLst/>
                          <a:latin typeface="宋体" panose="02010600030101010101" pitchFamily="2" charset="-122"/>
                          <a:ea typeface="宋体" panose="02010600030101010101" pitchFamily="2" charset="-122"/>
                          <a:cs typeface="+mn-cs"/>
                        </a:rPr>
                        <a:t>特定于体系结构的设置函数</a:t>
                      </a:r>
                      <a:r>
                        <a:rPr lang="en-US" altLang="zh-CN" sz="2400" b="0" i="0" kern="1200" dirty="0">
                          <a:solidFill>
                            <a:srgbClr val="4F4F4F"/>
                          </a:solidFill>
                          <a:effectLst/>
                          <a:latin typeface="宋体" panose="02010600030101010101" pitchFamily="2" charset="-122"/>
                          <a:ea typeface="宋体" panose="02010600030101010101" pitchFamily="2" charset="-122"/>
                          <a:cs typeface="+mn-cs"/>
                        </a:rPr>
                        <a:t>, </a:t>
                      </a:r>
                      <a:r>
                        <a:rPr lang="zh-CN" altLang="en-US" sz="2400" b="0" i="0" kern="1200" dirty="0">
                          <a:solidFill>
                            <a:srgbClr val="4F4F4F"/>
                          </a:solidFill>
                          <a:effectLst/>
                          <a:latin typeface="宋体" panose="02010600030101010101" pitchFamily="2" charset="-122"/>
                          <a:ea typeface="宋体" panose="02010600030101010101" pitchFamily="2" charset="-122"/>
                          <a:cs typeface="+mn-cs"/>
                        </a:rPr>
                        <a:t>其中一项任务是负责初始化自举分配器</a:t>
                      </a:r>
                      <a:endParaRPr lang="zh-CN" altLang="en-US" sz="2400" b="0" i="0" kern="1200" dirty="0">
                        <a:solidFill>
                          <a:srgbClr val="4F4F4F"/>
                        </a:solidFill>
                        <a:effectLst/>
                        <a:latin typeface="宋体" panose="02010600030101010101" pitchFamily="2" charset="-122"/>
                        <a:ea typeface="宋体" panose="02010600030101010101" pitchFamily="2" charset="-122"/>
                        <a:cs typeface="+mn-cs"/>
                      </a:endParaRPr>
                    </a:p>
                  </a:txBody>
                  <a:tcPr/>
                </a:tc>
              </a:tr>
              <a:tr h="795655">
                <a:tc>
                  <a:txBody>
                    <a:bodyPr/>
                    <a:lstStyle/>
                    <a:p>
                      <a:pPr marL="0" algn="ctr" defTabSz="914400" rtl="0" eaLnBrk="1" latinLnBrk="0" hangingPunct="1"/>
                      <a:r>
                        <a:rPr lang="en-US" altLang="zh-CN" sz="4400" kern="1200" dirty="0" err="1">
                          <a:solidFill>
                            <a:schemeClr val="dk1"/>
                          </a:solidFill>
                          <a:latin typeface="宋体" panose="02010600030101010101" pitchFamily="2" charset="-122"/>
                          <a:ea typeface="宋体" panose="02010600030101010101" pitchFamily="2" charset="-122"/>
                          <a:cs typeface="+mn-cs"/>
                        </a:rPr>
                        <a:t>mm_init_cpumask</a:t>
                      </a:r>
                      <a:endParaRPr lang="zh-CN" altLang="en-US" sz="4400" kern="1200" dirty="0">
                        <a:solidFill>
                          <a:schemeClr val="dk1"/>
                        </a:solidFill>
                        <a:latin typeface="宋体" panose="02010600030101010101" pitchFamily="2" charset="-122"/>
                        <a:ea typeface="宋体" panose="02010600030101010101" pitchFamily="2" charset="-122"/>
                        <a:cs typeface="+mn-cs"/>
                      </a:endParaRPr>
                    </a:p>
                  </a:txBody>
                  <a:tcPr/>
                </a:tc>
                <a:tc>
                  <a:txBody>
                    <a:bodyPr/>
                    <a:lstStyle/>
                    <a:p>
                      <a:pPr marL="0" algn="l" defTabSz="914400" rtl="0" eaLnBrk="1" latinLnBrk="0" hangingPunct="1"/>
                      <a:r>
                        <a:rPr lang="zh-CN" altLang="en-US" sz="2400" b="0" i="0" kern="1200" dirty="0">
                          <a:solidFill>
                            <a:srgbClr val="4F4F4F"/>
                          </a:solidFill>
                          <a:effectLst/>
                          <a:latin typeface="宋体" panose="02010600030101010101" pitchFamily="2" charset="-122"/>
                          <a:ea typeface="宋体" panose="02010600030101010101" pitchFamily="2" charset="-122"/>
                          <a:cs typeface="+mn-cs"/>
                        </a:rPr>
                        <a:t>初始化</a:t>
                      </a:r>
                      <a:r>
                        <a:rPr lang="en-US" altLang="zh-CN" sz="2400" b="0" i="0" kern="1200" dirty="0">
                          <a:solidFill>
                            <a:srgbClr val="4F4F4F"/>
                          </a:solidFill>
                          <a:effectLst/>
                          <a:latin typeface="宋体" panose="02010600030101010101" pitchFamily="2" charset="-122"/>
                          <a:ea typeface="宋体" panose="02010600030101010101" pitchFamily="2" charset="-122"/>
                          <a:cs typeface="+mn-cs"/>
                        </a:rPr>
                        <a:t>CPU</a:t>
                      </a:r>
                      <a:r>
                        <a:rPr lang="zh-CN" altLang="en-US" sz="2400" b="0" i="0" kern="1200" dirty="0">
                          <a:solidFill>
                            <a:srgbClr val="4F4F4F"/>
                          </a:solidFill>
                          <a:effectLst/>
                          <a:latin typeface="宋体" panose="02010600030101010101" pitchFamily="2" charset="-122"/>
                          <a:ea typeface="宋体" panose="02010600030101010101" pitchFamily="2" charset="-122"/>
                          <a:cs typeface="+mn-cs"/>
                        </a:rPr>
                        <a:t>屏蔽字</a:t>
                      </a:r>
                      <a:endParaRPr lang="zh-CN" altLang="en-US" sz="2400" b="0" i="0" kern="1200" dirty="0">
                        <a:solidFill>
                          <a:srgbClr val="4F4F4F"/>
                        </a:solidFill>
                        <a:effectLst/>
                        <a:latin typeface="宋体" panose="02010600030101010101" pitchFamily="2" charset="-122"/>
                        <a:ea typeface="宋体" panose="02010600030101010101" pitchFamily="2" charset="-122"/>
                        <a:cs typeface="+mn-cs"/>
                      </a:endParaRPr>
                    </a:p>
                  </a:txBody>
                  <a:tcPr/>
                </a:tc>
              </a:tr>
              <a:tr h="1276985">
                <a:tc>
                  <a:txBody>
                    <a:bodyPr/>
                    <a:lstStyle/>
                    <a:p>
                      <a:pPr marL="0" algn="ctr" defTabSz="914400" rtl="0" eaLnBrk="1" latinLnBrk="0" hangingPunct="1"/>
                      <a:r>
                        <a:rPr lang="en-US" altLang="zh-CN" sz="4400" kern="1200" dirty="0" err="1">
                          <a:solidFill>
                            <a:schemeClr val="dk1"/>
                          </a:solidFill>
                          <a:latin typeface="宋体" panose="02010600030101010101" pitchFamily="2" charset="-122"/>
                          <a:ea typeface="宋体" panose="02010600030101010101" pitchFamily="2" charset="-122"/>
                          <a:cs typeface="+mn-cs"/>
                        </a:rPr>
                        <a:t>setup_per_cpu_areas</a:t>
                      </a:r>
                      <a:endParaRPr lang="zh-CN" altLang="en-US" sz="4400" kern="1200" dirty="0">
                        <a:solidFill>
                          <a:schemeClr val="dk1"/>
                        </a:solidFill>
                        <a:latin typeface="宋体" panose="02010600030101010101" pitchFamily="2" charset="-122"/>
                        <a:ea typeface="宋体" panose="02010600030101010101" pitchFamily="2" charset="-122"/>
                        <a:cs typeface="+mn-cs"/>
                      </a:endParaRPr>
                    </a:p>
                  </a:txBody>
                  <a:tcPr/>
                </a:tc>
                <a:tc>
                  <a:txBody>
                    <a:bodyPr/>
                    <a:lstStyle/>
                    <a:p>
                      <a:r>
                        <a:rPr lang="zh-CN" altLang="en-US" sz="2400" b="0" i="0" kern="1200" dirty="0">
                          <a:solidFill>
                            <a:srgbClr val="4F4F4F"/>
                          </a:solidFill>
                          <a:effectLst/>
                          <a:latin typeface="宋体" panose="02010600030101010101" pitchFamily="2" charset="-122"/>
                          <a:ea typeface="宋体" panose="02010600030101010101" pitchFamily="2" charset="-122"/>
                          <a:cs typeface="+mn-cs"/>
                        </a:rPr>
                        <a:t>给每个</a:t>
                      </a:r>
                      <a:r>
                        <a:rPr lang="en-US" altLang="zh-CN" sz="2400" b="0" i="0" kern="1200" dirty="0">
                          <a:solidFill>
                            <a:srgbClr val="4F4F4F"/>
                          </a:solidFill>
                          <a:effectLst/>
                          <a:latin typeface="宋体" panose="02010600030101010101" pitchFamily="2" charset="-122"/>
                          <a:ea typeface="宋体" panose="02010600030101010101" pitchFamily="2" charset="-122"/>
                          <a:cs typeface="+mn-cs"/>
                        </a:rPr>
                        <a:t>CPU</a:t>
                      </a:r>
                      <a:r>
                        <a:rPr lang="zh-CN" altLang="en-US" sz="2400" b="0" i="0" kern="1200" dirty="0">
                          <a:solidFill>
                            <a:srgbClr val="4F4F4F"/>
                          </a:solidFill>
                          <a:effectLst/>
                          <a:latin typeface="宋体" panose="02010600030101010101" pitchFamily="2" charset="-122"/>
                          <a:ea typeface="宋体" panose="02010600030101010101" pitchFamily="2" charset="-122"/>
                          <a:cs typeface="+mn-cs"/>
                        </a:rPr>
                        <a:t>分配内存，并拷贝</a:t>
                      </a:r>
                      <a:endParaRPr lang="en-US" altLang="zh-CN" sz="2400" b="0" i="0" kern="1200" dirty="0">
                        <a:solidFill>
                          <a:srgbClr val="4F4F4F"/>
                        </a:solidFill>
                        <a:effectLst/>
                        <a:latin typeface="宋体" panose="02010600030101010101" pitchFamily="2" charset="-122"/>
                        <a:ea typeface="宋体" panose="02010600030101010101" pitchFamily="2" charset="-122"/>
                        <a:cs typeface="+mn-cs"/>
                      </a:endParaRPr>
                    </a:p>
                    <a:p>
                      <a:r>
                        <a:rPr lang="en-US" altLang="zh-CN" sz="2400" b="0" i="0" kern="1200" dirty="0">
                          <a:solidFill>
                            <a:srgbClr val="4F4F4F"/>
                          </a:solidFill>
                          <a:effectLst/>
                          <a:latin typeface="宋体" panose="02010600030101010101" pitchFamily="2" charset="-122"/>
                          <a:ea typeface="宋体" panose="02010600030101010101" pitchFamily="2" charset="-122"/>
                          <a:cs typeface="+mn-cs"/>
                        </a:rPr>
                        <a:t>.</a:t>
                      </a:r>
                      <a:r>
                        <a:rPr lang="en-US" altLang="zh-CN" sz="2400" b="0" i="0" kern="1200" dirty="0" err="1">
                          <a:solidFill>
                            <a:srgbClr val="4F4F4F"/>
                          </a:solidFill>
                          <a:effectLst/>
                          <a:latin typeface="宋体" panose="02010600030101010101" pitchFamily="2" charset="-122"/>
                          <a:ea typeface="宋体" panose="02010600030101010101" pitchFamily="2" charset="-122"/>
                          <a:cs typeface="+mn-cs"/>
                        </a:rPr>
                        <a:t>data.percpu</a:t>
                      </a:r>
                      <a:r>
                        <a:rPr lang="zh-CN" altLang="en-US" sz="2400" b="0" i="0" kern="1200" dirty="0">
                          <a:solidFill>
                            <a:srgbClr val="4F4F4F"/>
                          </a:solidFill>
                          <a:effectLst/>
                          <a:latin typeface="宋体" panose="02010600030101010101" pitchFamily="2" charset="-122"/>
                          <a:ea typeface="宋体" panose="02010600030101010101" pitchFamily="2" charset="-122"/>
                          <a:cs typeface="+mn-cs"/>
                        </a:rPr>
                        <a:t>段的数据</a:t>
                      </a:r>
                      <a:r>
                        <a:rPr lang="en-US" altLang="zh-CN" sz="2400" b="0" i="0" kern="1200" dirty="0">
                          <a:solidFill>
                            <a:srgbClr val="4F4F4F"/>
                          </a:solidFill>
                          <a:effectLst/>
                          <a:latin typeface="宋体" panose="02010600030101010101" pitchFamily="2" charset="-122"/>
                          <a:ea typeface="宋体" panose="02010600030101010101" pitchFamily="2" charset="-122"/>
                          <a:cs typeface="+mn-cs"/>
                        </a:rPr>
                        <a:t>. </a:t>
                      </a:r>
                      <a:r>
                        <a:rPr lang="zh-CN" altLang="en-US" sz="2400" b="0" i="0" kern="1200" dirty="0">
                          <a:solidFill>
                            <a:srgbClr val="4F4F4F"/>
                          </a:solidFill>
                          <a:effectLst/>
                          <a:latin typeface="宋体" panose="02010600030101010101" pitchFamily="2" charset="-122"/>
                          <a:ea typeface="宋体" panose="02010600030101010101" pitchFamily="2" charset="-122"/>
                          <a:cs typeface="+mn-cs"/>
                        </a:rPr>
                        <a:t>为系统中的每个</a:t>
                      </a:r>
                      <a:r>
                        <a:rPr lang="en-US" altLang="zh-CN" sz="2400" b="0" i="0" kern="1200" dirty="0">
                          <a:solidFill>
                            <a:srgbClr val="4F4F4F"/>
                          </a:solidFill>
                          <a:effectLst/>
                          <a:latin typeface="宋体" panose="02010600030101010101" pitchFamily="2" charset="-122"/>
                          <a:ea typeface="宋体" panose="02010600030101010101" pitchFamily="2" charset="-122"/>
                          <a:cs typeface="+mn-cs"/>
                        </a:rPr>
                        <a:t>CPU</a:t>
                      </a:r>
                      <a:r>
                        <a:rPr lang="zh-CN" altLang="en-US" sz="2400" b="0" i="0" kern="1200" dirty="0">
                          <a:solidFill>
                            <a:srgbClr val="4F4F4F"/>
                          </a:solidFill>
                          <a:effectLst/>
                          <a:latin typeface="宋体" panose="02010600030101010101" pitchFamily="2" charset="-122"/>
                          <a:ea typeface="宋体" panose="02010600030101010101" pitchFamily="2" charset="-122"/>
                          <a:cs typeface="+mn-cs"/>
                        </a:rPr>
                        <a:t>的</a:t>
                      </a:r>
                      <a:r>
                        <a:rPr lang="en-US" altLang="zh-CN" sz="2400" b="0" i="0" kern="1200" dirty="0" err="1">
                          <a:solidFill>
                            <a:srgbClr val="4F4F4F"/>
                          </a:solidFill>
                          <a:effectLst/>
                          <a:latin typeface="宋体" panose="02010600030101010101" pitchFamily="2" charset="-122"/>
                          <a:ea typeface="宋体" panose="02010600030101010101" pitchFamily="2" charset="-122"/>
                          <a:cs typeface="+mn-cs"/>
                        </a:rPr>
                        <a:t>per_cpu</a:t>
                      </a:r>
                      <a:r>
                        <a:rPr lang="zh-CN" altLang="en-US" sz="2400" b="0" i="0" kern="1200" dirty="0">
                          <a:solidFill>
                            <a:srgbClr val="4F4F4F"/>
                          </a:solidFill>
                          <a:effectLst/>
                          <a:latin typeface="宋体" panose="02010600030101010101" pitchFamily="2" charset="-122"/>
                          <a:ea typeface="宋体" panose="02010600030101010101" pitchFamily="2" charset="-122"/>
                          <a:cs typeface="+mn-cs"/>
                        </a:rPr>
                        <a:t>变量申请空间</a:t>
                      </a:r>
                      <a:endParaRPr lang="zh-CN" altLang="en-US" dirty="0">
                        <a:latin typeface="宋体" panose="02010600030101010101" pitchFamily="2" charset="-122"/>
                        <a:ea typeface="宋体" panose="02010600030101010101" pitchFamily="2" charset="-122"/>
                      </a:endParaRPr>
                    </a:p>
                  </a:txBody>
                  <a:tcPr/>
                </a:tc>
              </a:tr>
              <a:tr h="1276985">
                <a:tc>
                  <a:txBody>
                    <a:bodyPr/>
                    <a:lstStyle/>
                    <a:p>
                      <a:pPr marL="0" algn="ctr" defTabSz="914400" rtl="0" eaLnBrk="1" latinLnBrk="0" hangingPunct="1"/>
                      <a:r>
                        <a:rPr lang="en-US" altLang="zh-CN" sz="4400" kern="1200" dirty="0" err="1">
                          <a:solidFill>
                            <a:schemeClr val="dk1"/>
                          </a:solidFill>
                          <a:latin typeface="宋体" panose="02010600030101010101" pitchFamily="2" charset="-122"/>
                          <a:ea typeface="宋体" panose="02010600030101010101" pitchFamily="2" charset="-122"/>
                          <a:cs typeface="+mn-cs"/>
                        </a:rPr>
                        <a:t>build_all_zon</a:t>
                      </a:r>
                      <a:r>
                        <a:rPr lang="en-US" altLang="zh-CN" sz="4400" kern="1200" dirty="0" err="1">
                          <a:solidFill>
                            <a:schemeClr val="dk1"/>
                          </a:solidFill>
                          <a:latin typeface="宋体" panose="02010600030101010101" pitchFamily="2" charset="-122"/>
                          <a:ea typeface="宋体" panose="02010600030101010101" pitchFamily="2" charset="-122"/>
                          <a:cs typeface="+mn-cs"/>
                        </a:rPr>
                        <a:t>elists</a:t>
                      </a:r>
                      <a:endParaRPr lang="zh-CN" altLang="en-US" sz="4400" kern="1200" dirty="0">
                        <a:solidFill>
                          <a:schemeClr val="dk1"/>
                        </a:solidFill>
                        <a:latin typeface="宋体" panose="02010600030101010101" pitchFamily="2" charset="-122"/>
                        <a:ea typeface="宋体" panose="02010600030101010101" pitchFamily="2" charset="-122"/>
                        <a:cs typeface="+mn-cs"/>
                      </a:endParaRPr>
                    </a:p>
                  </a:txBody>
                  <a:tcPr/>
                </a:tc>
                <a:tc>
                  <a:txBody>
                    <a:bodyPr/>
                    <a:lstStyle/>
                    <a:p>
                      <a:r>
                        <a:rPr lang="zh-CN" altLang="en-US" sz="2400" b="0" i="0" kern="1200" dirty="0">
                          <a:solidFill>
                            <a:srgbClr val="4F4F4F"/>
                          </a:solidFill>
                          <a:effectLst/>
                          <a:latin typeface="宋体" panose="02010600030101010101" pitchFamily="2" charset="-122"/>
                          <a:ea typeface="宋体" panose="02010600030101010101" pitchFamily="2" charset="-122"/>
                          <a:cs typeface="+mn-cs"/>
                        </a:rPr>
                        <a:t>建立并初始化结点和内存域的数据结构</a:t>
                      </a:r>
                      <a:endParaRPr lang="zh-CN" altLang="en-US" sz="2400" b="0" i="0" kern="1200" dirty="0">
                        <a:solidFill>
                          <a:srgbClr val="4F4F4F"/>
                        </a:solidFill>
                        <a:effectLst/>
                        <a:latin typeface="宋体" panose="02010600030101010101" pitchFamily="2" charset="-122"/>
                        <a:ea typeface="宋体" panose="02010600030101010101" pitchFamily="2" charset="-122"/>
                        <a:cs typeface="+mn-cs"/>
                      </a:endParaRPr>
                    </a:p>
                  </a:txBody>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23190"/>
            <a:ext cx="10515600" cy="822325"/>
          </a:xfrm>
        </p:spPr>
        <p:txBody>
          <a:bodyPr/>
          <a:lstStyle/>
          <a:p>
            <a:r>
              <a:rPr lang="zh-CN" altLang="en-US" dirty="0">
                <a:latin typeface="宋体" panose="02010600030101010101" pitchFamily="2" charset="-122"/>
                <a:ea typeface="宋体" panose="02010600030101010101" pitchFamily="2" charset="-122"/>
              </a:rPr>
              <a:t>相关函数顺序</a:t>
            </a:r>
            <a:endParaRPr lang="zh-CN" altLang="en-US" dirty="0">
              <a:latin typeface="宋体" panose="02010600030101010101" pitchFamily="2" charset="-122"/>
              <a:ea typeface="宋体" panose="02010600030101010101" pitchFamily="2" charset="-122"/>
            </a:endParaRPr>
          </a:p>
        </p:txBody>
      </p:sp>
      <p:graphicFrame>
        <p:nvGraphicFramePr>
          <p:cNvPr id="4" name="内容占位符 3"/>
          <p:cNvGraphicFramePr>
            <a:graphicFrameLocks noGrp="1"/>
          </p:cNvGraphicFramePr>
          <p:nvPr>
            <p:ph idx="1"/>
            <p:custDataLst>
              <p:tags r:id="rId1"/>
            </p:custDataLst>
          </p:nvPr>
        </p:nvGraphicFramePr>
        <p:xfrm>
          <a:off x="168910" y="1178560"/>
          <a:ext cx="11854180" cy="5029200"/>
        </p:xfrm>
        <a:graphic>
          <a:graphicData uri="http://schemas.openxmlformats.org/drawingml/2006/table">
            <a:tbl>
              <a:tblPr firstRow="1" bandRow="1">
                <a:tableStyleId>{5C22544A-7EE6-4342-B048-85BDC9FD1C3A}</a:tableStyleId>
              </a:tblPr>
              <a:tblGrid>
                <a:gridCol w="5927090"/>
                <a:gridCol w="5927090"/>
              </a:tblGrid>
              <a:tr h="762000">
                <a:tc>
                  <a:txBody>
                    <a:bodyPr/>
                    <a:lstStyle/>
                    <a:p>
                      <a:pPr algn="ctr"/>
                      <a:r>
                        <a:rPr lang="zh-CN" altLang="en-US" sz="4400" b="1" kern="1200" dirty="0">
                          <a:solidFill>
                            <a:schemeClr val="lt1"/>
                          </a:solidFill>
                          <a:latin typeface="+mn-lt"/>
                          <a:ea typeface="+mn-ea"/>
                          <a:cs typeface="+mn-cs"/>
                        </a:rPr>
                        <a:t>函数</a:t>
                      </a:r>
                      <a:endParaRPr lang="zh-CN" altLang="en-US" sz="4400" b="1" kern="1200" dirty="0">
                        <a:solidFill>
                          <a:schemeClr val="lt1"/>
                        </a:solidFill>
                        <a:latin typeface="+mn-lt"/>
                        <a:ea typeface="+mn-ea"/>
                        <a:cs typeface="+mn-cs"/>
                      </a:endParaRPr>
                    </a:p>
                  </a:txBody>
                  <a:tcPr/>
                </a:tc>
                <a:tc>
                  <a:txBody>
                    <a:bodyPr/>
                    <a:lstStyle/>
                    <a:p>
                      <a:pPr algn="ctr"/>
                      <a:r>
                        <a:rPr lang="zh-CN" altLang="en-US" sz="4400" b="1" kern="1200" dirty="0">
                          <a:solidFill>
                            <a:schemeClr val="lt1"/>
                          </a:solidFill>
                          <a:latin typeface="+mn-lt"/>
                          <a:ea typeface="+mn-ea"/>
                          <a:cs typeface="+mn-cs"/>
                        </a:rPr>
                        <a:t>功能</a:t>
                      </a:r>
                      <a:endParaRPr lang="zh-CN" altLang="en-US" sz="4400" b="1" kern="1200" dirty="0">
                        <a:solidFill>
                          <a:schemeClr val="lt1"/>
                        </a:solidFill>
                        <a:latin typeface="+mn-lt"/>
                        <a:ea typeface="+mn-ea"/>
                        <a:cs typeface="+mn-cs"/>
                      </a:endParaRPr>
                    </a:p>
                  </a:txBody>
                  <a:tcPr/>
                </a:tc>
              </a:tr>
              <a:tr h="1188720">
                <a:tc>
                  <a:txBody>
                    <a:bodyPr/>
                    <a:lstStyle/>
                    <a:p>
                      <a:pPr algn="ctr"/>
                      <a:r>
                        <a:rPr lang="en-US" altLang="zh-CN" sz="4000" kern="1200" dirty="0" err="1">
                          <a:solidFill>
                            <a:schemeClr val="dk1"/>
                          </a:solidFill>
                          <a:latin typeface="宋体" panose="02010600030101010101" pitchFamily="2" charset="-122"/>
                          <a:ea typeface="宋体" panose="02010600030101010101" pitchFamily="2" charset="-122"/>
                          <a:cs typeface="+mn-cs"/>
                        </a:rPr>
                        <a:t>mm_init</a:t>
                      </a:r>
                      <a:endParaRPr lang="en-US" altLang="zh-CN" sz="4000" kern="1200" dirty="0" err="1">
                        <a:solidFill>
                          <a:schemeClr val="dk1"/>
                        </a:solidFill>
                        <a:latin typeface="宋体" panose="02010600030101010101" pitchFamily="2" charset="-122"/>
                        <a:ea typeface="宋体" panose="02010600030101010101" pitchFamily="2" charset="-122"/>
                        <a:cs typeface="+mn-cs"/>
                      </a:endParaRPr>
                    </a:p>
                  </a:txBody>
                  <a:tcPr/>
                </a:tc>
                <a:tc>
                  <a:txBody>
                    <a:bodyPr/>
                    <a:lstStyle/>
                    <a:p>
                      <a:pPr marL="0" algn="l" defTabSz="914400" rtl="0" eaLnBrk="1" latinLnBrk="0" hangingPunct="1"/>
                      <a:r>
                        <a:rPr lang="zh-CN" altLang="en-US" sz="1800" b="0" i="0" kern="1200" dirty="0">
                          <a:solidFill>
                            <a:srgbClr val="4F4F4F"/>
                          </a:solidFill>
                          <a:effectLst/>
                          <a:latin typeface="宋体" panose="02010600030101010101" pitchFamily="2" charset="-122"/>
                          <a:ea typeface="宋体" panose="02010600030101010101" pitchFamily="2" charset="-122"/>
                          <a:cs typeface="+mn-cs"/>
                        </a:rPr>
                        <a:t>建立了内核的内存分配器</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其中通过</a:t>
                      </a:r>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mem_init</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停用</a:t>
                      </a:r>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bootmem</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分配器并迁移到实际的内存管理器</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比如伙伴系统</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然后调用</a:t>
                      </a:r>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kmem_cache_init</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函数初始化内核内部用于小块内存区的分配器</a:t>
                      </a:r>
                      <a:endParaRPr lang="zh-CN" altLang="en-US" sz="1800" b="0" i="0" kern="1200" dirty="0">
                        <a:solidFill>
                          <a:srgbClr val="4F4F4F"/>
                        </a:solidFill>
                        <a:effectLst/>
                        <a:latin typeface="宋体" panose="02010600030101010101" pitchFamily="2" charset="-122"/>
                        <a:ea typeface="宋体" panose="02010600030101010101" pitchFamily="2" charset="-122"/>
                        <a:cs typeface="+mn-cs"/>
                      </a:endParaRPr>
                    </a:p>
                  </a:txBody>
                  <a:tcPr/>
                </a:tc>
              </a:tr>
              <a:tr h="914400">
                <a:tc>
                  <a:txBody>
                    <a:bodyPr/>
                    <a:lstStyle/>
                    <a:p>
                      <a:pPr marL="0" algn="ctr" defTabSz="914400" rtl="0" eaLnBrk="1" latinLnBrk="0" hangingPunct="1"/>
                      <a:r>
                        <a:rPr lang="en-US" altLang="zh-CN" sz="4000" kern="1200" dirty="0" err="1">
                          <a:solidFill>
                            <a:schemeClr val="dk1"/>
                          </a:solidFill>
                          <a:latin typeface="宋体" panose="02010600030101010101" pitchFamily="2" charset="-122"/>
                          <a:ea typeface="宋体" panose="02010600030101010101" pitchFamily="2" charset="-122"/>
                          <a:cs typeface="+mn-cs"/>
                        </a:rPr>
                        <a:t>kmem_cache_init_late</a:t>
                      </a:r>
                      <a:endParaRPr lang="en-US" altLang="zh-CN" sz="4000" kern="1200" dirty="0" err="1">
                        <a:solidFill>
                          <a:schemeClr val="dk1"/>
                        </a:solidFill>
                        <a:latin typeface="宋体" panose="02010600030101010101" pitchFamily="2" charset="-122"/>
                        <a:ea typeface="宋体" panose="02010600030101010101" pitchFamily="2" charset="-122"/>
                        <a:cs typeface="+mn-cs"/>
                      </a:endParaRPr>
                    </a:p>
                  </a:txBody>
                  <a:tcPr/>
                </a:tc>
                <a:tc>
                  <a:txBody>
                    <a:bodyPr/>
                    <a:lstStyle/>
                    <a:p>
                      <a:pPr marL="0" algn="l" defTabSz="914400" rtl="0" eaLnBrk="1" latinLnBrk="0" hangingPunct="1"/>
                      <a:r>
                        <a:rPr lang="zh-CN" altLang="en-US" sz="1800" b="0" i="0" kern="1200" dirty="0">
                          <a:solidFill>
                            <a:srgbClr val="4F4F4F"/>
                          </a:solidFill>
                          <a:effectLst/>
                          <a:latin typeface="宋体" panose="02010600030101010101" pitchFamily="2" charset="-122"/>
                          <a:ea typeface="宋体" panose="02010600030101010101" pitchFamily="2" charset="-122"/>
                          <a:cs typeface="+mn-cs"/>
                        </a:rPr>
                        <a:t>在</a:t>
                      </a:r>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kmem_cache_init</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之后</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 </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完善分配器的缓存机制</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　当前</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3</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个可用的内核内存分配器</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slab, slob, </a:t>
                      </a:r>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slub</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都会定义此函数</a:t>
                      </a:r>
                      <a:endParaRPr lang="zh-CN" altLang="en-US" sz="1800" b="0" i="0" kern="1200" dirty="0">
                        <a:solidFill>
                          <a:srgbClr val="4F4F4F"/>
                        </a:solidFill>
                        <a:effectLst/>
                        <a:latin typeface="宋体" panose="02010600030101010101" pitchFamily="2" charset="-122"/>
                        <a:ea typeface="宋体" panose="02010600030101010101" pitchFamily="2" charset="-122"/>
                        <a:cs typeface="+mn-cs"/>
                      </a:endParaRPr>
                    </a:p>
                  </a:txBody>
                  <a:tcPr/>
                </a:tc>
              </a:tr>
              <a:tr h="1463040">
                <a:tc>
                  <a:txBody>
                    <a:bodyPr/>
                    <a:lstStyle/>
                    <a:p>
                      <a:pPr marL="0" algn="ctr" defTabSz="914400" rtl="0" eaLnBrk="1" latinLnBrk="0" hangingPunct="1"/>
                      <a:r>
                        <a:rPr lang="en-US" altLang="zh-CN" sz="4000" kern="1200" dirty="0" err="1">
                          <a:solidFill>
                            <a:schemeClr val="dk1"/>
                          </a:solidFill>
                          <a:latin typeface="宋体" panose="02010600030101010101" pitchFamily="2" charset="-122"/>
                          <a:ea typeface="宋体" panose="02010600030101010101" pitchFamily="2" charset="-122"/>
                          <a:cs typeface="+mn-cs"/>
                        </a:rPr>
                        <a:t>kmemleak_init</a:t>
                      </a:r>
                      <a:endParaRPr lang="en-US" altLang="zh-CN" sz="4000" kern="1200" dirty="0" err="1">
                        <a:solidFill>
                          <a:schemeClr val="dk1"/>
                        </a:solidFill>
                        <a:latin typeface="宋体" panose="02010600030101010101" pitchFamily="2" charset="-122"/>
                        <a:ea typeface="宋体" panose="02010600030101010101" pitchFamily="2" charset="-122"/>
                        <a:cs typeface="+mn-cs"/>
                      </a:endParaRPr>
                    </a:p>
                  </a:txBody>
                  <a:tcPr/>
                </a:tc>
                <a:tc>
                  <a:txBody>
                    <a:bodyPr/>
                    <a:lstStyle/>
                    <a:p>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Kmemleak</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工作于内核态，</a:t>
                      </a:r>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Kmemleak</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 </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提供了一种可选的内核泄漏检测，其方法类似于跟踪内存收集器。当独立的对象没有被释放时，其报告记录在 </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/sys/kernel/debug/</a:t>
                      </a:r>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kmemleak</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中</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 </a:t>
                      </a:r>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Kmemcheck</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能够帮助定位大多数内存错误的上下文</a:t>
                      </a:r>
                      <a:endParaRPr lang="zh-CN" altLang="en-US" sz="1400" dirty="0">
                        <a:latin typeface="宋体" panose="02010600030101010101" pitchFamily="2" charset="-122"/>
                        <a:ea typeface="宋体" panose="02010600030101010101" pitchFamily="2" charset="-122"/>
                      </a:endParaRPr>
                    </a:p>
                  </a:txBody>
                  <a:tcPr/>
                </a:tc>
              </a:tr>
              <a:tr h="701040">
                <a:tc>
                  <a:txBody>
                    <a:bodyPr/>
                    <a:lstStyle/>
                    <a:p>
                      <a:pPr marL="0" algn="ctr" defTabSz="914400" rtl="0" eaLnBrk="1" latinLnBrk="0" hangingPunct="1"/>
                      <a:r>
                        <a:rPr lang="en-US" altLang="zh-CN" sz="4000" kern="1200" dirty="0" err="1">
                          <a:solidFill>
                            <a:schemeClr val="dk1"/>
                          </a:solidFill>
                          <a:latin typeface="宋体" panose="02010600030101010101" pitchFamily="2" charset="-122"/>
                          <a:ea typeface="宋体" panose="02010600030101010101" pitchFamily="2" charset="-122"/>
                          <a:cs typeface="+mn-cs"/>
                        </a:rPr>
                        <a:t>setup_per_cpu_pageset</a:t>
                      </a:r>
                      <a:endParaRPr lang="en-US" altLang="zh-CN" sz="4000" kern="1200" dirty="0" err="1">
                        <a:solidFill>
                          <a:schemeClr val="dk1"/>
                        </a:solidFill>
                        <a:latin typeface="宋体" panose="02010600030101010101" pitchFamily="2" charset="-122"/>
                        <a:ea typeface="宋体" panose="02010600030101010101" pitchFamily="2" charset="-122"/>
                        <a:cs typeface="+mn-cs"/>
                      </a:endParaRPr>
                    </a:p>
                  </a:txBody>
                  <a:tcPr/>
                </a:tc>
                <a:tc>
                  <a:txBody>
                    <a:bodyPr/>
                    <a:lstStyle/>
                    <a:p>
                      <a:r>
                        <a:rPr lang="zh-CN" altLang="en-US" sz="1800" b="0" i="0" kern="1200" dirty="0">
                          <a:solidFill>
                            <a:srgbClr val="4F4F4F"/>
                          </a:solidFill>
                          <a:effectLst/>
                          <a:latin typeface="宋体" panose="02010600030101010101" pitchFamily="2" charset="-122"/>
                          <a:ea typeface="宋体" panose="02010600030101010101" pitchFamily="2" charset="-122"/>
                          <a:cs typeface="+mn-cs"/>
                        </a:rPr>
                        <a:t>初始化</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CPU</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高速缓存行</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 </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为</a:t>
                      </a:r>
                      <a:r>
                        <a:rPr lang="en-US" altLang="zh-CN" sz="1800" b="0" i="0" kern="1200" dirty="0" err="1">
                          <a:solidFill>
                            <a:srgbClr val="4F4F4F"/>
                          </a:solidFill>
                          <a:effectLst/>
                          <a:latin typeface="宋体" panose="02010600030101010101" pitchFamily="2" charset="-122"/>
                          <a:ea typeface="宋体" panose="02010600030101010101" pitchFamily="2" charset="-122"/>
                          <a:cs typeface="+mn-cs"/>
                        </a:rPr>
                        <a:t>pagesets</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的第一个数组元素分配内存</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 </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换句话说</a:t>
                      </a:r>
                      <a:r>
                        <a:rPr lang="en-US" altLang="zh-CN" sz="1800" b="0" i="0" kern="1200" dirty="0">
                          <a:solidFill>
                            <a:srgbClr val="4F4F4F"/>
                          </a:solidFill>
                          <a:effectLst/>
                          <a:latin typeface="宋体" panose="02010600030101010101" pitchFamily="2" charset="-122"/>
                          <a:ea typeface="宋体" panose="02010600030101010101" pitchFamily="2" charset="-122"/>
                          <a:cs typeface="+mn-cs"/>
                        </a:rPr>
                        <a:t>, </a:t>
                      </a:r>
                      <a:r>
                        <a:rPr lang="zh-CN" altLang="en-US" sz="1800" b="0" i="0" kern="1200" dirty="0">
                          <a:solidFill>
                            <a:srgbClr val="4F4F4F"/>
                          </a:solidFill>
                          <a:effectLst/>
                          <a:latin typeface="宋体" panose="02010600030101010101" pitchFamily="2" charset="-122"/>
                          <a:ea typeface="宋体" panose="02010600030101010101" pitchFamily="2" charset="-122"/>
                          <a:cs typeface="+mn-cs"/>
                        </a:rPr>
                        <a:t>其实就是第一个系统处理器分配</a:t>
                      </a:r>
                      <a:endParaRPr lang="zh-CN" altLang="en-US" sz="1800" b="0" i="0" kern="1200" dirty="0">
                        <a:solidFill>
                          <a:srgbClr val="4F4F4F"/>
                        </a:solidFill>
                        <a:effectLst/>
                        <a:latin typeface="宋体" panose="02010600030101010101" pitchFamily="2" charset="-122"/>
                        <a:ea typeface="宋体" panose="02010600030101010101" pitchFamily="2" charset="-122"/>
                        <a:cs typeface="+mn-cs"/>
                      </a:endParaRPr>
                    </a:p>
                  </a:txBody>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5455" y="255905"/>
            <a:ext cx="10888345" cy="709930"/>
          </a:xfrm>
        </p:spPr>
        <p:txBody>
          <a:bodyPr/>
          <a:lstStyle/>
          <a:p>
            <a:r>
              <a:rPr lang="zh-CN" altLang="en-US" b="1" i="0" dirty="0">
                <a:solidFill>
                  <a:srgbClr val="24292F"/>
                </a:solidFill>
                <a:effectLst/>
                <a:latin typeface="宋体" panose="02010600030101010101" pitchFamily="2" charset="-122"/>
                <a:ea typeface="宋体" panose="02010600030101010101" pitchFamily="2" charset="-122"/>
              </a:rPr>
              <a:t>页表和地址空间</a:t>
            </a:r>
            <a:r>
              <a:rPr lang="zh-CN" altLang="en-US" b="1" dirty="0">
                <a:solidFill>
                  <a:srgbClr val="24292F"/>
                </a:solidFill>
                <a:latin typeface="宋体" panose="02010600030101010101" pitchFamily="2" charset="-122"/>
                <a:ea typeface="宋体" panose="02010600030101010101" pitchFamily="2" charset="-122"/>
              </a:rPr>
              <a:t>初始化：</a:t>
            </a:r>
            <a:r>
              <a:rPr lang="en-US" altLang="zh-CN" b="1" dirty="0" err="1">
                <a:solidFill>
                  <a:srgbClr val="24292F"/>
                </a:solidFill>
                <a:latin typeface="宋体" panose="02010600030101010101" pitchFamily="2" charset="-122"/>
                <a:ea typeface="宋体" panose="02010600030101010101" pitchFamily="2" charset="-122"/>
              </a:rPr>
              <a:t>page_address_init</a:t>
            </a:r>
            <a:r>
              <a:rPr lang="en-US" altLang="zh-CN" b="1" dirty="0">
                <a:solidFill>
                  <a:srgbClr val="24292F"/>
                </a:solidFill>
                <a:latin typeface="宋体" panose="02010600030101010101" pitchFamily="2" charset="-122"/>
                <a:ea typeface="宋体" panose="02010600030101010101" pitchFamily="2" charset="-122"/>
              </a:rPr>
              <a:t>()</a:t>
            </a:r>
            <a:endParaRPr lang="zh-CN" altLang="en-US" b="1" dirty="0">
              <a:solidFill>
                <a:srgbClr val="24292F"/>
              </a:solidFill>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838200" y="1536866"/>
            <a:ext cx="10515600" cy="5136649"/>
          </a:xfrm>
        </p:spPr>
        <p:txBody>
          <a:bodyPr/>
          <a:lstStyle/>
          <a:p>
            <a:endParaRPr lang="en-US" altLang="zh-CN" dirty="0"/>
          </a:p>
          <a:p>
            <a:endParaRPr lang="zh-CN" altLang="en-US" dirty="0"/>
          </a:p>
        </p:txBody>
      </p:sp>
      <p:pic>
        <p:nvPicPr>
          <p:cNvPr id="6" name="图片 5"/>
          <p:cNvPicPr>
            <a:picLocks noChangeAspect="1"/>
          </p:cNvPicPr>
          <p:nvPr/>
        </p:nvPicPr>
        <p:blipFill>
          <a:blip r:embed="rId1"/>
          <a:stretch>
            <a:fillRect/>
          </a:stretch>
        </p:blipFill>
        <p:spPr>
          <a:xfrm>
            <a:off x="626745" y="1222375"/>
            <a:ext cx="6426200" cy="4849495"/>
          </a:xfrm>
          <a:prstGeom prst="rect">
            <a:avLst/>
          </a:prstGeom>
        </p:spPr>
      </p:pic>
      <p:sp>
        <p:nvSpPr>
          <p:cNvPr id="7" name="文本框 6"/>
          <p:cNvSpPr txBox="1"/>
          <p:nvPr/>
        </p:nvSpPr>
        <p:spPr>
          <a:xfrm>
            <a:off x="7332345" y="1216660"/>
            <a:ext cx="4551045" cy="4707890"/>
          </a:xfrm>
          <a:prstGeom prst="rect">
            <a:avLst/>
          </a:prstGeom>
          <a:noFill/>
        </p:spPr>
        <p:txBody>
          <a:bodyPr wrap="square" rtlCol="0">
            <a:spAutoFit/>
          </a:bodyPr>
          <a:lstStyle/>
          <a:p>
            <a:r>
              <a:rPr lang="zh-CN" altLang="en-US" sz="2000" dirty="0">
                <a:latin typeface="宋体" panose="02010600030101010101" pitchFamily="2" charset="-122"/>
                <a:ea typeface="宋体" panose="02010600030101010101" pitchFamily="2" charset="-122"/>
              </a:rPr>
              <a:t>在支持高端内存的体系结构中，</a:t>
            </a:r>
            <a:r>
              <a:rPr lang="en-US" altLang="zh-CN" sz="2000" dirty="0" err="1">
                <a:latin typeface="宋体" panose="02010600030101010101" pitchFamily="2" charset="-122"/>
                <a:ea typeface="宋体" panose="02010600030101010101" pitchFamily="2" charset="-122"/>
              </a:rPr>
              <a:t>page_address_init</a:t>
            </a:r>
            <a:r>
              <a:rPr lang="en-US" altLang="zh-CN" sz="2000" dirty="0">
                <a:latin typeface="宋体" panose="02010600030101010101" pitchFamily="2" charset="-122"/>
                <a:ea typeface="宋体" panose="02010600030101010101" pitchFamily="2" charset="-122"/>
              </a:rPr>
              <a:t>()</a:t>
            </a:r>
            <a:r>
              <a:rPr lang="zh-CN" altLang="en-US" sz="2000" dirty="0">
                <a:latin typeface="宋体" panose="02010600030101010101" pitchFamily="2" charset="-122"/>
                <a:ea typeface="宋体" panose="02010600030101010101" pitchFamily="2" charset="-122"/>
              </a:rPr>
              <a:t>函数初始化高端内存页表池的链表 </a:t>
            </a:r>
            <a:r>
              <a:rPr lang="en-US" altLang="zh-CN" sz="2000" dirty="0">
                <a:latin typeface="宋体" panose="02010600030101010101" pitchFamily="2" charset="-122"/>
                <a:ea typeface="宋体" panose="02010600030101010101" pitchFamily="2" charset="-122"/>
              </a:rPr>
              <a:t>struct </a:t>
            </a:r>
            <a:r>
              <a:rPr lang="en-US" altLang="zh-CN" sz="2000" dirty="0" err="1">
                <a:latin typeface="宋体" panose="02010600030101010101" pitchFamily="2" charset="-122"/>
                <a:ea typeface="宋体" panose="02010600030101010101" pitchFamily="2" charset="-122"/>
              </a:rPr>
              <a:t>list_head</a:t>
            </a:r>
            <a:r>
              <a:rPr lang="en-US" altLang="zh-CN" sz="2000" dirty="0">
                <a:latin typeface="宋体" panose="02010600030101010101" pitchFamily="2" charset="-122"/>
                <a:ea typeface="宋体" panose="02010600030101010101" pitchFamily="2" charset="-122"/>
              </a:rPr>
              <a:t> </a:t>
            </a:r>
            <a:r>
              <a:rPr lang="en-US" altLang="zh-CN" sz="2000" dirty="0" err="1">
                <a:latin typeface="宋体" panose="02010600030101010101" pitchFamily="2" charset="-122"/>
                <a:ea typeface="宋体" panose="02010600030101010101" pitchFamily="2" charset="-122"/>
              </a:rPr>
              <a:t>page_address_pool</a:t>
            </a:r>
            <a:r>
              <a:rPr lang="zh-CN" altLang="en-US" sz="2000" dirty="0">
                <a:latin typeface="宋体" panose="02010600030101010101" pitchFamily="2" charset="-122"/>
                <a:ea typeface="宋体" panose="02010600030101010101" pitchFamily="2" charset="-122"/>
              </a:rPr>
              <a:t>变量</a:t>
            </a:r>
            <a:r>
              <a:rPr lang="en-US" altLang="zh-CN" sz="2000" dirty="0">
                <a:latin typeface="宋体" panose="02010600030101010101" pitchFamily="2" charset="-122"/>
                <a:ea typeface="宋体" panose="02010600030101010101" pitchFamily="2" charset="-122"/>
              </a:rPr>
              <a:t>,</a:t>
            </a:r>
            <a:r>
              <a:rPr lang="zh-CN" altLang="en-US" sz="2000" dirty="0">
                <a:latin typeface="宋体" panose="02010600030101010101" pitchFamily="2" charset="-122"/>
                <a:ea typeface="宋体" panose="02010600030101010101" pitchFamily="2" charset="-122"/>
              </a:rPr>
              <a:t>将内存页地址映射表 </a:t>
            </a:r>
            <a:r>
              <a:rPr lang="en-US" altLang="zh-CN" sz="2000" dirty="0">
                <a:latin typeface="宋体" panose="02010600030101010101" pitchFamily="2" charset="-122"/>
                <a:ea typeface="宋体" panose="02010600030101010101" pitchFamily="2" charset="-122"/>
              </a:rPr>
              <a:t>struct </a:t>
            </a:r>
            <a:r>
              <a:rPr lang="en-US" altLang="zh-CN" sz="2000" dirty="0" err="1">
                <a:latin typeface="宋体" panose="02010600030101010101" pitchFamily="2" charset="-122"/>
                <a:ea typeface="宋体" panose="02010600030101010101" pitchFamily="2" charset="-122"/>
              </a:rPr>
              <a:t>page_address_map</a:t>
            </a:r>
            <a:r>
              <a:rPr lang="en-US" altLang="zh-CN" sz="2000" dirty="0">
                <a:latin typeface="宋体" panose="02010600030101010101" pitchFamily="2" charset="-122"/>
                <a:ea typeface="宋体" panose="02010600030101010101" pitchFamily="2" charset="-122"/>
              </a:rPr>
              <a:t> </a:t>
            </a:r>
            <a:r>
              <a:rPr lang="en-US" altLang="zh-CN" sz="2000" dirty="0" err="1">
                <a:latin typeface="宋体" panose="02010600030101010101" pitchFamily="2" charset="-122"/>
                <a:ea typeface="宋体" panose="02010600030101010101" pitchFamily="2" charset="-122"/>
              </a:rPr>
              <a:t>page_address_maps</a:t>
            </a:r>
            <a:r>
              <a:rPr lang="en-US" altLang="zh-CN" sz="2000" dirty="0">
                <a:latin typeface="宋体" panose="02010600030101010101" pitchFamily="2" charset="-122"/>
                <a:ea typeface="宋体" panose="02010600030101010101" pitchFamily="2" charset="-122"/>
              </a:rPr>
              <a:t>[LIST_PKMAP]</a:t>
            </a:r>
            <a:r>
              <a:rPr lang="zh-CN" altLang="en-US" sz="2000" dirty="0">
                <a:latin typeface="宋体" panose="02010600030101010101" pitchFamily="2" charset="-122"/>
                <a:ea typeface="宋体" panose="02010600030101010101" pitchFamily="2" charset="-122"/>
              </a:rPr>
              <a:t>中的每一个页地址映射结构 </a:t>
            </a:r>
            <a:r>
              <a:rPr lang="en-US" altLang="zh-CN" sz="2000" dirty="0" err="1">
                <a:latin typeface="宋体" panose="02010600030101010101" pitchFamily="2" charset="-122"/>
                <a:ea typeface="宋体" panose="02010600030101010101" pitchFamily="2" charset="-122"/>
              </a:rPr>
              <a:t>page_address_maps</a:t>
            </a:r>
            <a:r>
              <a:rPr lang="en-US" altLang="zh-CN" sz="2000" dirty="0">
                <a:latin typeface="宋体" panose="02010600030101010101" pitchFamily="2" charset="-122"/>
                <a:ea typeface="宋体" panose="02010600030101010101" pitchFamily="2" charset="-122"/>
              </a:rPr>
              <a:t>[n]</a:t>
            </a:r>
            <a:r>
              <a:rPr lang="zh-CN" altLang="en-US" sz="2000" dirty="0">
                <a:latin typeface="宋体" panose="02010600030101010101" pitchFamily="2" charset="-122"/>
                <a:ea typeface="宋体" panose="02010600030101010101" pitchFamily="2" charset="-122"/>
              </a:rPr>
              <a:t>都通过其</a:t>
            </a:r>
            <a:r>
              <a:rPr lang="en-US" altLang="zh-CN" sz="2000" dirty="0">
                <a:latin typeface="宋体" panose="02010600030101010101" pitchFamily="2" charset="-122"/>
                <a:ea typeface="宋体" panose="02010600030101010101" pitchFamily="2" charset="-122"/>
              </a:rPr>
              <a:t>list</a:t>
            </a:r>
            <a:r>
              <a:rPr lang="zh-CN" altLang="en-US" sz="2000" dirty="0">
                <a:latin typeface="宋体" panose="02010600030101010101" pitchFamily="2" charset="-122"/>
                <a:ea typeface="宋体" panose="02010600030101010101" pitchFamily="2" charset="-122"/>
              </a:rPr>
              <a:t>成员加入到链表</a:t>
            </a:r>
            <a:r>
              <a:rPr lang="en-US" altLang="zh-CN" sz="2000" dirty="0" err="1">
                <a:latin typeface="宋体" panose="02010600030101010101" pitchFamily="2" charset="-122"/>
                <a:ea typeface="宋体" panose="02010600030101010101" pitchFamily="2" charset="-122"/>
              </a:rPr>
              <a:t>page_address_pool</a:t>
            </a:r>
            <a:r>
              <a:rPr lang="zh-CN" altLang="en-US" sz="2000" dirty="0">
                <a:latin typeface="宋体" panose="02010600030101010101" pitchFamily="2" charset="-122"/>
                <a:ea typeface="宋体" panose="02010600030101010101" pitchFamily="2" charset="-122"/>
              </a:rPr>
              <a:t>中。初始化内存地址槽结构数组</a:t>
            </a:r>
            <a:r>
              <a:rPr lang="en-US" altLang="zh-CN" sz="2000" dirty="0">
                <a:latin typeface="宋体" panose="02010600030101010101" pitchFamily="2" charset="-122"/>
                <a:ea typeface="宋体" panose="02010600030101010101" pitchFamily="2" charset="-122"/>
              </a:rPr>
              <a:t>static struct </a:t>
            </a:r>
            <a:r>
              <a:rPr lang="en-US" altLang="zh-CN" sz="2000" dirty="0" err="1">
                <a:latin typeface="宋体" panose="02010600030101010101" pitchFamily="2" charset="-122"/>
                <a:ea typeface="宋体" panose="02010600030101010101" pitchFamily="2" charset="-122"/>
              </a:rPr>
              <a:t>page_address_slot</a:t>
            </a:r>
            <a:r>
              <a:rPr lang="en-US" altLang="zh-CN" sz="2000" dirty="0">
                <a:latin typeface="宋体" panose="02010600030101010101" pitchFamily="2" charset="-122"/>
                <a:ea typeface="宋体" panose="02010600030101010101" pitchFamily="2" charset="-122"/>
              </a:rPr>
              <a:t> </a:t>
            </a:r>
            <a:r>
              <a:rPr lang="en-US" altLang="zh-CN" sz="2000" dirty="0" err="1">
                <a:latin typeface="宋体" panose="02010600030101010101" pitchFamily="2" charset="-122"/>
                <a:ea typeface="宋体" panose="02010600030101010101" pitchFamily="2" charset="-122"/>
              </a:rPr>
              <a:t>page_address_htable</a:t>
            </a:r>
            <a:r>
              <a:rPr lang="en-US" altLang="zh-CN" sz="2000" dirty="0">
                <a:latin typeface="宋体" panose="02010600030101010101" pitchFamily="2" charset="-122"/>
                <a:ea typeface="宋体" panose="02010600030101010101" pitchFamily="2" charset="-122"/>
              </a:rPr>
              <a:t>[1&lt;&lt;PA_HASH_ORDER(=7)]</a:t>
            </a:r>
            <a:r>
              <a:rPr lang="zh-CN" altLang="en-US" sz="2000" dirty="0">
                <a:latin typeface="宋体" panose="02010600030101010101" pitchFamily="2" charset="-122"/>
                <a:ea typeface="宋体" panose="02010600030101010101" pitchFamily="2" charset="-122"/>
              </a:rPr>
              <a:t>中的每一个结构变量的链表</a:t>
            </a:r>
            <a:r>
              <a:rPr lang="en-US" altLang="zh-CN" sz="2000" dirty="0" err="1">
                <a:latin typeface="宋体" panose="02010600030101010101" pitchFamily="2" charset="-122"/>
                <a:ea typeface="宋体" panose="02010600030101010101" pitchFamily="2" charset="-122"/>
              </a:rPr>
              <a:t>lh</a:t>
            </a:r>
            <a:r>
              <a:rPr lang="zh-CN" altLang="en-US" sz="2000" dirty="0">
                <a:latin typeface="宋体" panose="02010600030101010101" pitchFamily="2" charset="-122"/>
                <a:ea typeface="宋体" panose="02010600030101010101" pitchFamily="2" charset="-122"/>
              </a:rPr>
              <a:t>和自旋锁</a:t>
            </a:r>
            <a:r>
              <a:rPr lang="en-US" altLang="zh-CN" sz="2000" dirty="0">
                <a:latin typeface="宋体" panose="02010600030101010101" pitchFamily="2" charset="-122"/>
                <a:ea typeface="宋体" panose="02010600030101010101" pitchFamily="2" charset="-122"/>
              </a:rPr>
              <a:t>lock</a:t>
            </a:r>
            <a:r>
              <a:rPr lang="zh-CN" altLang="en-US" sz="2000" dirty="0">
                <a:latin typeface="宋体" panose="02010600030101010101" pitchFamily="2" charset="-122"/>
                <a:ea typeface="宋体" panose="02010600030101010101" pitchFamily="2" charset="-122"/>
              </a:rPr>
              <a:t>，最后初始化高端内存池全局自旋锁</a:t>
            </a:r>
            <a:r>
              <a:rPr lang="en-US" altLang="zh-CN" sz="2000" dirty="0" err="1">
                <a:latin typeface="宋体" panose="02010600030101010101" pitchFamily="2" charset="-122"/>
                <a:ea typeface="宋体" panose="02010600030101010101" pitchFamily="2" charset="-122"/>
              </a:rPr>
              <a:t>pool_lock</a:t>
            </a:r>
            <a:r>
              <a:rPr lang="zh-CN" altLang="en-US" sz="2000" dirty="0"/>
              <a:t>。</a:t>
            </a:r>
            <a:endParaRPr lang="zh-CN" altLang="en-US" sz="20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12395"/>
            <a:ext cx="10515600" cy="1149350"/>
          </a:xfrm>
        </p:spPr>
        <p:txBody>
          <a:bodyPr/>
          <a:lstStyle/>
          <a:p>
            <a:r>
              <a:rPr lang="zh-CN" altLang="en-US" b="1" dirty="0">
                <a:latin typeface="宋体" panose="02010600030101010101" pitchFamily="2" charset="-122"/>
                <a:ea typeface="宋体" panose="02010600030101010101" pitchFamily="2" charset="-122"/>
              </a:rPr>
              <a:t>体系结构相关设置</a:t>
            </a:r>
            <a:r>
              <a:rPr lang="en-US" altLang="zh-CN" b="1" dirty="0">
                <a:latin typeface="宋体" panose="02010600030101010101" pitchFamily="2" charset="-122"/>
                <a:ea typeface="宋体" panose="02010600030101010101" pitchFamily="2" charset="-122"/>
              </a:rPr>
              <a:t>: </a:t>
            </a:r>
            <a:r>
              <a:rPr lang="en-US" altLang="zh-CN" b="1" dirty="0" err="1">
                <a:latin typeface="宋体" panose="02010600030101010101" pitchFamily="2" charset="-122"/>
                <a:ea typeface="宋体" panose="02010600030101010101" pitchFamily="2" charset="-122"/>
              </a:rPr>
              <a:t>setup_arch</a:t>
            </a:r>
            <a:r>
              <a:rPr lang="en-US" altLang="zh-CN" b="1" dirty="0">
                <a:latin typeface="宋体" panose="02010600030101010101" pitchFamily="2" charset="-122"/>
                <a:ea typeface="宋体" panose="02010600030101010101" pitchFamily="2" charset="-122"/>
              </a:rPr>
              <a:t>()</a:t>
            </a:r>
            <a:endParaRPr lang="zh-CN" altLang="en-US" b="1" dirty="0">
              <a:latin typeface="宋体" panose="02010600030101010101" pitchFamily="2" charset="-122"/>
              <a:ea typeface="宋体" panose="02010600030101010101" pitchFamily="2" charset="-122"/>
            </a:endParaRPr>
          </a:p>
        </p:txBody>
      </p:sp>
      <p:pic>
        <p:nvPicPr>
          <p:cNvPr id="7" name="内容占位符 6"/>
          <p:cNvPicPr>
            <a:picLocks noGrp="1" noChangeAspect="1"/>
          </p:cNvPicPr>
          <p:nvPr>
            <p:ph idx="1"/>
          </p:nvPr>
        </p:nvPicPr>
        <p:blipFill>
          <a:blip r:embed="rId1"/>
          <a:stretch>
            <a:fillRect/>
          </a:stretch>
        </p:blipFill>
        <p:spPr>
          <a:xfrm>
            <a:off x="680085" y="1214120"/>
            <a:ext cx="6167120" cy="5044440"/>
          </a:xfrm>
        </p:spPr>
      </p:pic>
      <p:sp>
        <p:nvSpPr>
          <p:cNvPr id="10" name="文本框 9"/>
          <p:cNvSpPr txBox="1"/>
          <p:nvPr/>
        </p:nvSpPr>
        <p:spPr>
          <a:xfrm>
            <a:off x="7034262" y="1037773"/>
            <a:ext cx="4812631" cy="5016758"/>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err="1">
                <a:latin typeface="宋体" panose="02010600030101010101" pitchFamily="2" charset="-122"/>
                <a:ea typeface="宋体" panose="02010600030101010101" pitchFamily="2" charset="-122"/>
              </a:rPr>
              <a:t>start_code</a:t>
            </a:r>
            <a:r>
              <a:rPr lang="zh-CN" altLang="en-US" sz="2000" dirty="0">
                <a:latin typeface="宋体" panose="02010600030101010101" pitchFamily="2" charset="-122"/>
                <a:ea typeface="宋体" panose="02010600030101010101" pitchFamily="2" charset="-122"/>
              </a:rPr>
              <a:t>：代码段的起始地址，表示代码段在内存中的起始位置。这通常指向内核的开头，或称为</a:t>
            </a:r>
            <a:r>
              <a:rPr lang="en-US" altLang="zh-CN" sz="2000" dirty="0">
                <a:latin typeface="宋体" panose="02010600030101010101" pitchFamily="2" charset="-122"/>
                <a:ea typeface="宋体" panose="02010600030101010101" pitchFamily="2" charset="-122"/>
              </a:rPr>
              <a:t>_text</a:t>
            </a:r>
            <a:r>
              <a:rPr lang="zh-CN" altLang="en-US" sz="2000" dirty="0">
                <a:latin typeface="宋体" panose="02010600030101010101" pitchFamily="2" charset="-122"/>
                <a:ea typeface="宋体" panose="02010600030101010101" pitchFamily="2" charset="-122"/>
              </a:rPr>
              <a:t>。</a:t>
            </a:r>
            <a:endParaRPr lang="zh-CN" altLang="en-US" sz="20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2000" dirty="0" err="1">
                <a:latin typeface="宋体" panose="02010600030101010101" pitchFamily="2" charset="-122"/>
                <a:ea typeface="宋体" panose="02010600030101010101" pitchFamily="2" charset="-122"/>
              </a:rPr>
              <a:t>end_code</a:t>
            </a:r>
            <a:r>
              <a:rPr lang="zh-CN" altLang="en-US" sz="2000" dirty="0">
                <a:latin typeface="宋体" panose="02010600030101010101" pitchFamily="2" charset="-122"/>
                <a:ea typeface="宋体" panose="02010600030101010101" pitchFamily="2" charset="-122"/>
              </a:rPr>
              <a:t>：代码段的结束地址，即代码段在内存中的结束位置。对于大多数系统来说，这被设定为</a:t>
            </a:r>
            <a:r>
              <a:rPr lang="en-US" altLang="zh-CN" sz="2000" dirty="0">
                <a:latin typeface="宋体" panose="02010600030101010101" pitchFamily="2" charset="-122"/>
                <a:ea typeface="宋体" panose="02010600030101010101" pitchFamily="2" charset="-122"/>
              </a:rPr>
              <a:t>_</a:t>
            </a:r>
            <a:r>
              <a:rPr lang="en-US" altLang="zh-CN" sz="2000" dirty="0" err="1">
                <a:latin typeface="宋体" panose="02010600030101010101" pitchFamily="2" charset="-122"/>
                <a:ea typeface="宋体" panose="02010600030101010101" pitchFamily="2" charset="-122"/>
              </a:rPr>
              <a:t>etext</a:t>
            </a:r>
            <a:r>
              <a:rPr lang="zh-CN" altLang="en-US" sz="2000" dirty="0">
                <a:latin typeface="宋体" panose="02010600030101010101" pitchFamily="2" charset="-122"/>
                <a:ea typeface="宋体" panose="02010600030101010101" pitchFamily="2" charset="-122"/>
              </a:rPr>
              <a:t>，即代码结束的地方。</a:t>
            </a:r>
            <a:endParaRPr lang="zh-CN" altLang="en-US" sz="20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2000" dirty="0" err="1">
                <a:latin typeface="宋体" panose="02010600030101010101" pitchFamily="2" charset="-122"/>
                <a:ea typeface="宋体" panose="02010600030101010101" pitchFamily="2" charset="-122"/>
              </a:rPr>
              <a:t>end_data</a:t>
            </a:r>
            <a:r>
              <a:rPr lang="zh-CN" altLang="en-US" sz="2000" dirty="0">
                <a:latin typeface="宋体" panose="02010600030101010101" pitchFamily="2" charset="-122"/>
                <a:ea typeface="宋体" panose="02010600030101010101" pitchFamily="2" charset="-122"/>
              </a:rPr>
              <a:t>：数据区域的结束地址，也就是初始化的全局变量区域的结束位置。这些变量是在编译时确定的，这个地址通常被标志为</a:t>
            </a:r>
            <a:r>
              <a:rPr lang="en-US" altLang="zh-CN" sz="2000" dirty="0">
                <a:latin typeface="宋体" panose="02010600030101010101" pitchFamily="2" charset="-122"/>
                <a:ea typeface="宋体" panose="02010600030101010101" pitchFamily="2" charset="-122"/>
              </a:rPr>
              <a:t>_</a:t>
            </a:r>
            <a:r>
              <a:rPr lang="en-US" altLang="zh-CN" sz="2000" dirty="0" err="1">
                <a:latin typeface="宋体" panose="02010600030101010101" pitchFamily="2" charset="-122"/>
                <a:ea typeface="宋体" panose="02010600030101010101" pitchFamily="2" charset="-122"/>
              </a:rPr>
              <a:t>edata</a:t>
            </a:r>
            <a:r>
              <a:rPr lang="zh-CN" altLang="en-US" sz="2000" dirty="0">
                <a:latin typeface="宋体" panose="02010600030101010101" pitchFamily="2" charset="-122"/>
                <a:ea typeface="宋体" panose="02010600030101010101" pitchFamily="2" charset="-122"/>
              </a:rPr>
              <a:t>。</a:t>
            </a:r>
            <a:endParaRPr lang="zh-CN" altLang="en-US" sz="20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2000" dirty="0" err="1">
                <a:latin typeface="宋体" panose="02010600030101010101" pitchFamily="2" charset="-122"/>
                <a:ea typeface="宋体" panose="02010600030101010101" pitchFamily="2" charset="-122"/>
              </a:rPr>
              <a:t>brk</a:t>
            </a:r>
            <a:r>
              <a:rPr lang="zh-CN" altLang="en-US" sz="2000" dirty="0">
                <a:latin typeface="宋体" panose="02010600030101010101" pitchFamily="2" charset="-122"/>
                <a:ea typeface="宋体" panose="02010600030101010101" pitchFamily="2" charset="-122"/>
              </a:rPr>
              <a:t>：堆区域的结束地址 </a:t>
            </a:r>
            <a:r>
              <a:rPr lang="en-US" altLang="zh-CN" sz="2000" dirty="0">
                <a:latin typeface="宋体" panose="02010600030101010101" pitchFamily="2" charset="-122"/>
                <a:ea typeface="宋体" panose="02010600030101010101" pitchFamily="2" charset="-122"/>
              </a:rPr>
              <a:t>(</a:t>
            </a:r>
            <a:r>
              <a:rPr lang="en-US" altLang="zh-CN" sz="2000" dirty="0" err="1">
                <a:latin typeface="宋体" panose="02010600030101010101" pitchFamily="2" charset="-122"/>
                <a:ea typeface="宋体" panose="02010600030101010101" pitchFamily="2" charset="-122"/>
              </a:rPr>
              <a:t>brk</a:t>
            </a:r>
            <a:r>
              <a:rPr lang="en-US" altLang="zh-CN" sz="2000" dirty="0">
                <a:latin typeface="宋体" panose="02010600030101010101" pitchFamily="2" charset="-122"/>
                <a:ea typeface="宋体" panose="02010600030101010101" pitchFamily="2" charset="-122"/>
              </a:rPr>
              <a:t> </a:t>
            </a:r>
            <a:r>
              <a:rPr lang="zh-CN" altLang="en-US" sz="2000" dirty="0">
                <a:latin typeface="宋体" panose="02010600030101010101" pitchFamily="2" charset="-122"/>
                <a:ea typeface="宋体" panose="02010600030101010101" pitchFamily="2" charset="-122"/>
              </a:rPr>
              <a:t>来自“</a:t>
            </a:r>
            <a:r>
              <a:rPr lang="en-US" altLang="zh-CN" sz="2000" dirty="0">
                <a:latin typeface="宋体" panose="02010600030101010101" pitchFamily="2" charset="-122"/>
                <a:ea typeface="宋体" panose="02010600030101010101" pitchFamily="2" charset="-122"/>
              </a:rPr>
              <a:t>break”</a:t>
            </a:r>
            <a:r>
              <a:rPr lang="zh-CN" altLang="en-US" sz="2000" dirty="0">
                <a:latin typeface="宋体" panose="02010600030101010101" pitchFamily="2" charset="-122"/>
                <a:ea typeface="宋体" panose="02010600030101010101" pitchFamily="2" charset="-122"/>
              </a:rPr>
              <a:t>，表示堆的结束位置</a:t>
            </a:r>
            <a:r>
              <a:rPr lang="en-US" altLang="zh-CN" sz="2000" dirty="0">
                <a:latin typeface="宋体" panose="02010600030101010101" pitchFamily="2" charset="-122"/>
                <a:ea typeface="宋体" panose="02010600030101010101" pitchFamily="2" charset="-122"/>
              </a:rPr>
              <a:t>)</a:t>
            </a:r>
            <a:r>
              <a:rPr lang="zh-CN" altLang="en-US" sz="2000" dirty="0">
                <a:latin typeface="宋体" panose="02010600030101010101" pitchFamily="2" charset="-122"/>
                <a:ea typeface="宋体" panose="02010600030101010101" pitchFamily="2" charset="-122"/>
              </a:rPr>
              <a:t>。堆区域通常在数据区之后，用于存放动态分配的内存。对于这个值，它在操作系统启动时被设定为</a:t>
            </a:r>
            <a:r>
              <a:rPr lang="en-US" altLang="zh-CN" sz="2000" dirty="0">
                <a:latin typeface="宋体" panose="02010600030101010101" pitchFamily="2" charset="-122"/>
                <a:ea typeface="宋体" panose="02010600030101010101" pitchFamily="2" charset="-122"/>
              </a:rPr>
              <a:t>_end</a:t>
            </a:r>
            <a:r>
              <a:rPr lang="zh-CN" altLang="en-US" sz="2000" dirty="0">
                <a:latin typeface="宋体" panose="02010600030101010101" pitchFamily="2" charset="-122"/>
                <a:ea typeface="宋体" panose="02010600030101010101" pitchFamily="2" charset="-122"/>
              </a:rPr>
              <a:t>。</a:t>
            </a:r>
            <a:endParaRPr lang="zh-CN" altLang="en-US" sz="2000" dirty="0">
              <a:latin typeface="宋体" panose="02010600030101010101" pitchFamily="2" charset="-122"/>
              <a:ea typeface="宋体" panose="02010600030101010101" pitchFamily="2"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08280"/>
            <a:ext cx="10515600" cy="1285240"/>
          </a:xfrm>
        </p:spPr>
        <p:txBody>
          <a:bodyPr/>
          <a:lstStyle/>
          <a:p>
            <a:r>
              <a:rPr lang="zh-CN" altLang="en-US" b="1" dirty="0">
                <a:latin typeface="宋体" panose="02010600030101010101" pitchFamily="2" charset="-122"/>
                <a:ea typeface="宋体" panose="02010600030101010101" pitchFamily="2" charset="-122"/>
              </a:rPr>
              <a:t>体系结构相关设置</a:t>
            </a:r>
            <a:r>
              <a:rPr lang="en-US" altLang="zh-CN" b="1" dirty="0">
                <a:latin typeface="宋体" panose="02010600030101010101" pitchFamily="2" charset="-122"/>
                <a:ea typeface="宋体" panose="02010600030101010101" pitchFamily="2" charset="-122"/>
              </a:rPr>
              <a:t>: </a:t>
            </a:r>
            <a:r>
              <a:rPr lang="en-US" altLang="zh-CN" b="1" dirty="0" err="1">
                <a:latin typeface="宋体" panose="02010600030101010101" pitchFamily="2" charset="-122"/>
                <a:ea typeface="宋体" panose="02010600030101010101" pitchFamily="2" charset="-122"/>
              </a:rPr>
              <a:t>setup_arch</a:t>
            </a:r>
            <a:r>
              <a:rPr lang="en-US" altLang="zh-CN" b="1"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pic>
        <p:nvPicPr>
          <p:cNvPr id="9" name="图片 8"/>
          <p:cNvPicPr>
            <a:picLocks noChangeAspect="1"/>
          </p:cNvPicPr>
          <p:nvPr/>
        </p:nvPicPr>
        <p:blipFill>
          <a:blip r:embed="rId1"/>
          <a:stretch>
            <a:fillRect/>
          </a:stretch>
        </p:blipFill>
        <p:spPr>
          <a:xfrm>
            <a:off x="838200" y="1264285"/>
            <a:ext cx="4845050" cy="5006975"/>
          </a:xfrm>
          <a:prstGeom prst="rect">
            <a:avLst/>
          </a:prstGeom>
        </p:spPr>
      </p:pic>
      <p:pic>
        <p:nvPicPr>
          <p:cNvPr id="6" name="内容占位符 5"/>
          <p:cNvPicPr>
            <a:picLocks noGrp="1" noChangeAspect="1"/>
          </p:cNvPicPr>
          <p:nvPr>
            <p:ph idx="1"/>
          </p:nvPr>
        </p:nvPicPr>
        <p:blipFill>
          <a:blip r:embed="rId2"/>
          <a:stretch>
            <a:fillRect/>
          </a:stretch>
        </p:blipFill>
        <p:spPr>
          <a:xfrm>
            <a:off x="6109970" y="1264285"/>
            <a:ext cx="4835525" cy="5006975"/>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4023360" y="2882265"/>
            <a:ext cx="6423025"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5400" b="1" noProof="0" dirty="0" smtClean="0">
                <a:ln>
                  <a:noFill/>
                </a:ln>
                <a:solidFill>
                  <a:schemeClr val="bg1"/>
                </a:solidFill>
                <a:effectLst/>
                <a:uLnTx/>
                <a:uFillTx/>
                <a:latin typeface="微软雅黑" panose="020B0503020204020204" charset="-122"/>
                <a:ea typeface="微软雅黑" panose="020B0503020204020204" charset="-122"/>
                <a:sym typeface="+mn-ea"/>
              </a:rPr>
              <a:t>kinit() </a:t>
            </a:r>
            <a:r>
              <a:rPr lang="zh-CN" altLang="en-US" sz="5400" b="1" noProof="0" dirty="0" smtClean="0">
                <a:ln>
                  <a:noFill/>
                </a:ln>
                <a:solidFill>
                  <a:schemeClr val="bg1"/>
                </a:solidFill>
                <a:effectLst/>
                <a:uLnTx/>
                <a:uFillTx/>
                <a:latin typeface="微软雅黑" panose="020B0503020204020204" charset="-122"/>
                <a:ea typeface="微软雅黑" panose="020B0503020204020204" charset="-122"/>
                <a:sym typeface="+mn-ea"/>
              </a:rPr>
              <a:t>函数与</a:t>
            </a:r>
            <a:r>
              <a:rPr lang="en-US" altLang="zh-CN" sz="5400" b="1" noProof="0" dirty="0" smtClean="0">
                <a:ln>
                  <a:noFill/>
                </a:ln>
                <a:solidFill>
                  <a:schemeClr val="bg1"/>
                </a:solidFill>
                <a:effectLst/>
                <a:uLnTx/>
                <a:uFillTx/>
                <a:latin typeface="微软雅黑" panose="020B0503020204020204" charset="-122"/>
                <a:ea typeface="微软雅黑" panose="020B0503020204020204" charset="-122"/>
                <a:sym typeface="+mn-ea"/>
              </a:rPr>
              <a:t> Q4</a:t>
            </a:r>
            <a:endParaRPr kumimoji="0" lang="en-US" altLang="zh-CN" sz="5400" b="1" i="0" u="none" strike="noStrike" kern="1200" cap="none" spc="0" normalizeH="0" baseline="0" noProof="0" dirty="0" smtClean="0">
              <a:ln>
                <a:noFill/>
              </a:ln>
              <a:solidFill>
                <a:schemeClr val="bg1"/>
              </a:solidFill>
              <a:effectLst/>
              <a:uLnTx/>
              <a:uFillTx/>
              <a:latin typeface="微软雅黑" panose="020B0503020204020204" charset="-122"/>
              <a:ea typeface="微软雅黑" panose="020B0503020204020204" charset="-122"/>
              <a:cs typeface="+mn-cs"/>
              <a:sym typeface="+mn-ea"/>
            </a:endParaRPr>
          </a:p>
        </p:txBody>
      </p:sp>
      <p:sp>
        <p:nvSpPr>
          <p:cNvPr id="10247" name="TextBox 26"/>
          <p:cNvSpPr txBox="1">
            <a:spLocks noChangeArrowheads="1"/>
          </p:cNvSpPr>
          <p:nvPr/>
        </p:nvSpPr>
        <p:spPr bwMode="auto">
          <a:xfrm>
            <a:off x="1198095" y="2245187"/>
            <a:ext cx="2081987" cy="1937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01</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1"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0242"/>
                                        </p:tgtEl>
                                        <p:attrNameLst>
                                          <p:attrName>style.visibility</p:attrName>
                                        </p:attrNameLst>
                                      </p:cBhvr>
                                      <p:to>
                                        <p:strVal val="visible"/>
                                      </p:to>
                                    </p:set>
                                    <p:animEffect transition="in" filter="wipe(down)">
                                      <p:cBhvr>
                                        <p:cTn id="11" dur="300"/>
                                        <p:tgtEl>
                                          <p:spTgt spid="102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244"/>
                                        </p:tgtEl>
                                        <p:attrNameLst>
                                          <p:attrName>style.visibility</p:attrName>
                                        </p:attrNameLst>
                                      </p:cBhvr>
                                      <p:to>
                                        <p:strVal val="visible"/>
                                      </p:to>
                                    </p:set>
                                    <p:animEffect transition="in" filter="wipe(up)">
                                      <p:cBhvr>
                                        <p:cTn id="15" dur="500"/>
                                        <p:tgtEl>
                                          <p:spTgt spid="10244"/>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0247"/>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ldLvl="0" animBg="1" autoUpdateAnimBg="0"/>
      <p:bldP spid="10244" grpId="0" bldLvl="0" animBg="1" autoUpdateAnimBg="0"/>
      <p:bldP spid="10246" grpId="0" autoUpdateAnimBg="0"/>
      <p:bldP spid="10247" grpId="0" autoUpdateAnimBg="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830"/>
            <a:ext cx="10515600" cy="932815"/>
          </a:xfrm>
        </p:spPr>
        <p:txBody>
          <a:bodyPr/>
          <a:lstStyle/>
          <a:p>
            <a:r>
              <a:rPr lang="zh-CN" altLang="en-US" b="1" dirty="0">
                <a:latin typeface="宋体" panose="02010600030101010101" pitchFamily="2" charset="-122"/>
                <a:ea typeface="宋体" panose="02010600030101010101" pitchFamily="2" charset="-122"/>
              </a:rPr>
              <a:t>内存管理初始化</a:t>
            </a:r>
            <a:r>
              <a:rPr lang="en-US" altLang="zh-CN" b="1" dirty="0">
                <a:latin typeface="宋体" panose="02010600030101010101" pitchFamily="2" charset="-122"/>
                <a:ea typeface="宋体" panose="02010600030101010101" pitchFamily="2" charset="-122"/>
              </a:rPr>
              <a:t>:</a:t>
            </a:r>
            <a:r>
              <a:rPr lang="en-US" altLang="zh-CN" b="1" dirty="0" err="1">
                <a:latin typeface="宋体" panose="02010600030101010101" pitchFamily="2" charset="-122"/>
                <a:ea typeface="宋体" panose="02010600030101010101" pitchFamily="2" charset="-122"/>
              </a:rPr>
              <a:t>boot_cpu_init</a:t>
            </a:r>
            <a:r>
              <a:rPr lang="en-US" altLang="zh-CN" b="1" dirty="0">
                <a:latin typeface="宋体" panose="02010600030101010101" pitchFamily="2" charset="-122"/>
                <a:ea typeface="宋体" panose="02010600030101010101" pitchFamily="2" charset="-122"/>
              </a:rPr>
              <a:t>()</a:t>
            </a:r>
            <a:endParaRPr lang="zh-CN" altLang="en-US" b="1" dirty="0">
              <a:latin typeface="宋体" panose="02010600030101010101" pitchFamily="2" charset="-122"/>
              <a:ea typeface="宋体" panose="02010600030101010101" pitchFamily="2" charset="-122"/>
            </a:endParaRPr>
          </a:p>
        </p:txBody>
      </p:sp>
      <p:pic>
        <p:nvPicPr>
          <p:cNvPr id="7" name="图片 6"/>
          <p:cNvPicPr>
            <a:picLocks noChangeAspect="1"/>
          </p:cNvPicPr>
          <p:nvPr/>
        </p:nvPicPr>
        <p:blipFill>
          <a:blip r:embed="rId1"/>
          <a:stretch>
            <a:fillRect/>
          </a:stretch>
        </p:blipFill>
        <p:spPr>
          <a:xfrm>
            <a:off x="838200" y="1235075"/>
            <a:ext cx="9279255" cy="533971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87960"/>
            <a:ext cx="10515600" cy="1182370"/>
          </a:xfrm>
        </p:spPr>
        <p:txBody>
          <a:bodyPr/>
          <a:lstStyle/>
          <a:p>
            <a:r>
              <a:rPr lang="zh-CN" altLang="en-US" b="1" dirty="0">
                <a:latin typeface="宋体" panose="02010600030101010101" pitchFamily="2" charset="-122"/>
                <a:ea typeface="宋体" panose="02010600030101010101" pitchFamily="2" charset="-122"/>
              </a:rPr>
              <a:t>内存管理初始化</a:t>
            </a:r>
            <a:r>
              <a:rPr lang="en-US" altLang="zh-CN" b="1" dirty="0">
                <a:latin typeface="宋体" panose="02010600030101010101" pitchFamily="2" charset="-122"/>
                <a:ea typeface="宋体" panose="02010600030101010101" pitchFamily="2" charset="-122"/>
              </a:rPr>
              <a:t>:</a:t>
            </a:r>
            <a:r>
              <a:rPr lang="en-US" altLang="zh-CN" b="1" dirty="0" err="1">
                <a:latin typeface="宋体" panose="02010600030101010101" pitchFamily="2" charset="-122"/>
                <a:ea typeface="宋体" panose="02010600030101010101" pitchFamily="2" charset="-122"/>
              </a:rPr>
              <a:t>boot_cpu_init</a:t>
            </a:r>
            <a:r>
              <a:rPr lang="en-US" altLang="zh-CN" b="1" dirty="0">
                <a:latin typeface="宋体" panose="02010600030101010101" pitchFamily="2" charset="-122"/>
                <a:ea typeface="宋体" panose="02010600030101010101" pitchFamily="2" charset="-122"/>
              </a:rPr>
              <a:t>()</a:t>
            </a:r>
            <a:endParaRPr lang="zh-CN" altLang="en-US" b="1" dirty="0">
              <a:latin typeface="宋体" panose="02010600030101010101" pitchFamily="2" charset="-122"/>
              <a:ea typeface="宋体" panose="02010600030101010101" pitchFamily="2" charset="-122"/>
            </a:endParaRPr>
          </a:p>
        </p:txBody>
      </p:sp>
      <p:sp>
        <p:nvSpPr>
          <p:cNvPr id="4" name="文本框 3"/>
          <p:cNvSpPr txBox="1"/>
          <p:nvPr/>
        </p:nvSpPr>
        <p:spPr>
          <a:xfrm>
            <a:off x="740410" y="1226820"/>
            <a:ext cx="11009630" cy="5631180"/>
          </a:xfrm>
          <a:prstGeom prst="rect">
            <a:avLst/>
          </a:prstGeom>
          <a:noFill/>
        </p:spPr>
        <p:txBody>
          <a:bodyPr wrap="square">
            <a:noAutofit/>
          </a:bodyPr>
          <a:lstStyle/>
          <a:p>
            <a:pPr marL="285750" indent="-285750">
              <a:buFont typeface="Arial" panose="020B0604020202020204" pitchFamily="34" charset="0"/>
              <a:buChar char="•"/>
            </a:pPr>
            <a:r>
              <a:rPr lang="en-US" altLang="zh-CN" sz="2000" dirty="0">
                <a:latin typeface="宋体" panose="02010600030101010101" pitchFamily="2" charset="-122"/>
                <a:ea typeface="宋体" panose="02010600030101010101" pitchFamily="2" charset="-122"/>
              </a:rPr>
              <a:t>int </a:t>
            </a:r>
            <a:r>
              <a:rPr lang="en-US" altLang="zh-CN" sz="2000" dirty="0" err="1">
                <a:latin typeface="宋体" panose="02010600030101010101" pitchFamily="2" charset="-122"/>
                <a:ea typeface="宋体" panose="02010600030101010101" pitchFamily="2" charset="-122"/>
              </a:rPr>
              <a:t>cpu</a:t>
            </a:r>
            <a:r>
              <a:rPr lang="en-US" altLang="zh-CN" sz="2000" dirty="0">
                <a:latin typeface="宋体" panose="02010600030101010101" pitchFamily="2" charset="-122"/>
                <a:ea typeface="宋体" panose="02010600030101010101" pitchFamily="2" charset="-122"/>
              </a:rPr>
              <a:t> = </a:t>
            </a:r>
            <a:r>
              <a:rPr lang="en-US" altLang="zh-CN" sz="2000" dirty="0" err="1">
                <a:latin typeface="宋体" panose="02010600030101010101" pitchFamily="2" charset="-122"/>
                <a:ea typeface="宋体" panose="02010600030101010101" pitchFamily="2" charset="-122"/>
              </a:rPr>
              <a:t>smp_processor_id</a:t>
            </a:r>
            <a:r>
              <a:rPr lang="en-US" altLang="zh-CN" sz="2000" dirty="0">
                <a:latin typeface="宋体" panose="02010600030101010101" pitchFamily="2" charset="-122"/>
                <a:ea typeface="宋体" panose="02010600030101010101" pitchFamily="2" charset="-122"/>
              </a:rPr>
              <a:t>();</a:t>
            </a:r>
            <a:r>
              <a:rPr lang="zh-CN" altLang="en-US" sz="2000" dirty="0">
                <a:latin typeface="宋体" panose="02010600030101010101" pitchFamily="2" charset="-122"/>
                <a:ea typeface="宋体" panose="02010600030101010101" pitchFamily="2" charset="-122"/>
              </a:rPr>
              <a:t> 获取当前执行的</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的</a:t>
            </a:r>
            <a:r>
              <a:rPr lang="en-US" altLang="zh-CN" sz="2000" dirty="0">
                <a:latin typeface="宋体" panose="02010600030101010101" pitchFamily="2" charset="-122"/>
                <a:ea typeface="宋体" panose="02010600030101010101" pitchFamily="2" charset="-122"/>
              </a:rPr>
              <a:t>ID</a:t>
            </a:r>
            <a:r>
              <a:rPr lang="zh-CN" altLang="en-US" sz="2000" dirty="0">
                <a:latin typeface="宋体" panose="02010600030101010101" pitchFamily="2" charset="-122"/>
                <a:ea typeface="宋体" panose="02010600030101010101" pitchFamily="2" charset="-122"/>
              </a:rPr>
              <a:t>。这通常是系统中编号为</a:t>
            </a:r>
            <a:r>
              <a:rPr lang="en-US" altLang="zh-CN" sz="2000" dirty="0">
                <a:latin typeface="宋体" panose="02010600030101010101" pitchFamily="2" charset="-122"/>
                <a:ea typeface="宋体" panose="02010600030101010101" pitchFamily="2" charset="-122"/>
              </a:rPr>
              <a:t>0</a:t>
            </a:r>
            <a:r>
              <a:rPr lang="zh-CN" altLang="en-US" sz="2000" dirty="0">
                <a:latin typeface="宋体" panose="02010600030101010101" pitchFamily="2" charset="-122"/>
                <a:ea typeface="宋体" panose="02010600030101010101" pitchFamily="2" charset="-122"/>
              </a:rPr>
              <a:t>的</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，它是被</a:t>
            </a:r>
            <a:r>
              <a:rPr lang="en-US" altLang="zh-CN" sz="2000" dirty="0">
                <a:latin typeface="宋体" panose="02010600030101010101" pitchFamily="2" charset="-122"/>
                <a:ea typeface="宋体" panose="02010600030101010101" pitchFamily="2" charset="-122"/>
              </a:rPr>
              <a:t>BIOS</a:t>
            </a:r>
            <a:r>
              <a:rPr lang="zh-CN" altLang="en-US" sz="2000" dirty="0">
                <a:latin typeface="宋体" panose="02010600030101010101" pitchFamily="2" charset="-122"/>
                <a:ea typeface="宋体" panose="02010600030101010101" pitchFamily="2" charset="-122"/>
              </a:rPr>
              <a:t>或者</a:t>
            </a:r>
            <a:r>
              <a:rPr lang="en-US" altLang="zh-CN" sz="2000" dirty="0">
                <a:latin typeface="宋体" panose="02010600030101010101" pitchFamily="2" charset="-122"/>
                <a:ea typeface="宋体" panose="02010600030101010101" pitchFamily="2" charset="-122"/>
              </a:rPr>
              <a:t>bootloader</a:t>
            </a:r>
            <a:r>
              <a:rPr lang="zh-CN" altLang="en-US" sz="2000" dirty="0">
                <a:latin typeface="宋体" panose="02010600030101010101" pitchFamily="2" charset="-122"/>
                <a:ea typeface="宋体" panose="02010600030101010101" pitchFamily="2" charset="-122"/>
              </a:rPr>
              <a:t>选择来运行操作系统引导代码的</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a:t>
            </a:r>
            <a:endParaRPr lang="zh-CN" altLang="en-US" sz="20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2000" dirty="0" err="1">
                <a:latin typeface="宋体" panose="02010600030101010101" pitchFamily="2" charset="-122"/>
                <a:ea typeface="宋体" panose="02010600030101010101" pitchFamily="2" charset="-122"/>
              </a:rPr>
              <a:t>set_cpu_online</a:t>
            </a:r>
            <a:r>
              <a:rPr lang="en-US" altLang="zh-CN" sz="2000" dirty="0">
                <a:latin typeface="宋体" panose="02010600030101010101" pitchFamily="2" charset="-122"/>
                <a:ea typeface="宋体" panose="02010600030101010101" pitchFamily="2" charset="-122"/>
              </a:rPr>
              <a:t>(</a:t>
            </a:r>
            <a:r>
              <a:rPr lang="en-US" altLang="zh-CN" sz="2000" dirty="0" err="1">
                <a:latin typeface="宋体" panose="02010600030101010101" pitchFamily="2" charset="-122"/>
                <a:ea typeface="宋体" panose="02010600030101010101" pitchFamily="2" charset="-122"/>
              </a:rPr>
              <a:t>cpu</a:t>
            </a:r>
            <a:r>
              <a:rPr lang="en-US" altLang="zh-CN" sz="2000" dirty="0">
                <a:latin typeface="宋体" panose="02010600030101010101" pitchFamily="2" charset="-122"/>
                <a:ea typeface="宋体" panose="02010600030101010101" pitchFamily="2" charset="-122"/>
              </a:rPr>
              <a:t>, true);</a:t>
            </a:r>
            <a:r>
              <a:rPr lang="zh-CN" altLang="en-US" sz="2000" dirty="0">
                <a:latin typeface="宋体" panose="02010600030101010101" pitchFamily="2" charset="-122"/>
                <a:ea typeface="宋体" panose="02010600030101010101" pitchFamily="2" charset="-122"/>
              </a:rPr>
              <a:t> 引导</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的状态设置为在线</a:t>
            </a:r>
            <a:r>
              <a:rPr lang="en-US" altLang="zh-CN" sz="2000" dirty="0">
                <a:latin typeface="宋体" panose="02010600030101010101" pitchFamily="2" charset="-122"/>
                <a:ea typeface="宋体" panose="02010600030101010101" pitchFamily="2" charset="-122"/>
              </a:rPr>
              <a:t>(online)</a:t>
            </a:r>
            <a:r>
              <a:rPr lang="zh-CN" altLang="en-US" sz="2000" dirty="0">
                <a:latin typeface="宋体" panose="02010600030101010101" pitchFamily="2" charset="-122"/>
                <a:ea typeface="宋体" panose="02010600030101010101" pitchFamily="2" charset="-122"/>
              </a:rPr>
              <a:t>。在线状态表示</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是激活的并且可以进行任务调度。</a:t>
            </a:r>
            <a:endParaRPr lang="zh-CN" altLang="en-US" sz="20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2000" dirty="0" err="1">
                <a:latin typeface="宋体" panose="02010600030101010101" pitchFamily="2" charset="-122"/>
                <a:ea typeface="宋体" panose="02010600030101010101" pitchFamily="2" charset="-122"/>
              </a:rPr>
              <a:t>set_cpu_active</a:t>
            </a:r>
            <a:r>
              <a:rPr lang="en-US" altLang="zh-CN" sz="2000" dirty="0">
                <a:latin typeface="宋体" panose="02010600030101010101" pitchFamily="2" charset="-122"/>
                <a:ea typeface="宋体" panose="02010600030101010101" pitchFamily="2" charset="-122"/>
              </a:rPr>
              <a:t>(</a:t>
            </a:r>
            <a:r>
              <a:rPr lang="en-US" altLang="zh-CN" sz="2000" dirty="0" err="1">
                <a:latin typeface="宋体" panose="02010600030101010101" pitchFamily="2" charset="-122"/>
                <a:ea typeface="宋体" panose="02010600030101010101" pitchFamily="2" charset="-122"/>
              </a:rPr>
              <a:t>cpu</a:t>
            </a:r>
            <a:r>
              <a:rPr lang="en-US" altLang="zh-CN" sz="2000" dirty="0">
                <a:latin typeface="宋体" panose="02010600030101010101" pitchFamily="2" charset="-122"/>
                <a:ea typeface="宋体" panose="02010600030101010101" pitchFamily="2" charset="-122"/>
              </a:rPr>
              <a:t>, true);</a:t>
            </a:r>
            <a:r>
              <a:rPr lang="zh-CN" altLang="en-US" sz="2000" dirty="0">
                <a:latin typeface="宋体" panose="02010600030101010101" pitchFamily="2" charset="-122"/>
                <a:ea typeface="宋体" panose="02010600030101010101" pitchFamily="2" charset="-122"/>
              </a:rPr>
              <a:t> 引导</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的状态设置为活跃</a:t>
            </a:r>
            <a:r>
              <a:rPr lang="en-US" altLang="zh-CN" sz="2000" dirty="0">
                <a:latin typeface="宋体" panose="02010600030101010101" pitchFamily="2" charset="-122"/>
                <a:ea typeface="宋体" panose="02010600030101010101" pitchFamily="2" charset="-122"/>
              </a:rPr>
              <a:t>(active)</a:t>
            </a:r>
            <a:r>
              <a:rPr lang="zh-CN" altLang="en-US" sz="2000" dirty="0">
                <a:latin typeface="宋体" panose="02010600030101010101" pitchFamily="2" charset="-122"/>
                <a:ea typeface="宋体" panose="02010600030101010101" pitchFamily="2" charset="-122"/>
              </a:rPr>
              <a:t>，表示</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是被系统激活并且参与任务处理。</a:t>
            </a:r>
            <a:endParaRPr lang="zh-CN" altLang="en-US" sz="20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2000" dirty="0" err="1">
                <a:latin typeface="宋体" panose="02010600030101010101" pitchFamily="2" charset="-122"/>
                <a:ea typeface="宋体" panose="02010600030101010101" pitchFamily="2" charset="-122"/>
              </a:rPr>
              <a:t>set_cpu_present</a:t>
            </a:r>
            <a:r>
              <a:rPr lang="en-US" altLang="zh-CN" sz="2000" dirty="0">
                <a:latin typeface="宋体" panose="02010600030101010101" pitchFamily="2" charset="-122"/>
                <a:ea typeface="宋体" panose="02010600030101010101" pitchFamily="2" charset="-122"/>
              </a:rPr>
              <a:t>(</a:t>
            </a:r>
            <a:r>
              <a:rPr lang="en-US" altLang="zh-CN" sz="2000" dirty="0" err="1">
                <a:latin typeface="宋体" panose="02010600030101010101" pitchFamily="2" charset="-122"/>
                <a:ea typeface="宋体" panose="02010600030101010101" pitchFamily="2" charset="-122"/>
              </a:rPr>
              <a:t>cpu</a:t>
            </a:r>
            <a:r>
              <a:rPr lang="en-US" altLang="zh-CN" sz="2000" dirty="0">
                <a:latin typeface="宋体" panose="02010600030101010101" pitchFamily="2" charset="-122"/>
                <a:ea typeface="宋体" panose="02010600030101010101" pitchFamily="2" charset="-122"/>
              </a:rPr>
              <a:t>, true);</a:t>
            </a:r>
            <a:r>
              <a:rPr lang="zh-CN" altLang="en-US" sz="2000" dirty="0">
                <a:latin typeface="宋体" panose="02010600030101010101" pitchFamily="2" charset="-122"/>
                <a:ea typeface="宋体" panose="02010600030101010101" pitchFamily="2" charset="-122"/>
              </a:rPr>
              <a:t> 引导</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的状态设置为存在</a:t>
            </a:r>
            <a:r>
              <a:rPr lang="en-US" altLang="zh-CN" sz="2000" dirty="0">
                <a:latin typeface="宋体" panose="02010600030101010101" pitchFamily="2" charset="-122"/>
                <a:ea typeface="宋体" panose="02010600030101010101" pitchFamily="2" charset="-122"/>
              </a:rPr>
              <a:t>(present)</a:t>
            </a:r>
            <a:r>
              <a:rPr lang="zh-CN" altLang="en-US" sz="2000" dirty="0">
                <a:latin typeface="宋体" panose="02010600030101010101" pitchFamily="2" charset="-122"/>
                <a:ea typeface="宋体" panose="02010600030101010101" pitchFamily="2" charset="-122"/>
              </a:rPr>
              <a:t>，表示物理上</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是存在的。</a:t>
            </a:r>
            <a:endParaRPr lang="zh-CN" altLang="en-US" sz="20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2000" dirty="0" err="1">
                <a:latin typeface="宋体" panose="02010600030101010101" pitchFamily="2" charset="-122"/>
                <a:ea typeface="宋体" panose="02010600030101010101" pitchFamily="2" charset="-122"/>
              </a:rPr>
              <a:t>set_cpu_possible</a:t>
            </a:r>
            <a:r>
              <a:rPr lang="en-US" altLang="zh-CN" sz="2000" dirty="0">
                <a:latin typeface="宋体" panose="02010600030101010101" pitchFamily="2" charset="-122"/>
                <a:ea typeface="宋体" panose="02010600030101010101" pitchFamily="2" charset="-122"/>
              </a:rPr>
              <a:t>(</a:t>
            </a:r>
            <a:r>
              <a:rPr lang="en-US" altLang="zh-CN" sz="2000" dirty="0" err="1">
                <a:latin typeface="宋体" panose="02010600030101010101" pitchFamily="2" charset="-122"/>
                <a:ea typeface="宋体" panose="02010600030101010101" pitchFamily="2" charset="-122"/>
              </a:rPr>
              <a:t>cpu</a:t>
            </a:r>
            <a:r>
              <a:rPr lang="en-US" altLang="zh-CN" sz="2000" dirty="0">
                <a:latin typeface="宋体" panose="02010600030101010101" pitchFamily="2" charset="-122"/>
                <a:ea typeface="宋体" panose="02010600030101010101" pitchFamily="2" charset="-122"/>
              </a:rPr>
              <a:t>, true);</a:t>
            </a:r>
            <a:r>
              <a:rPr lang="zh-CN" altLang="en-US" sz="2000" dirty="0">
                <a:latin typeface="宋体" panose="02010600030101010101" pitchFamily="2" charset="-122"/>
                <a:ea typeface="宋体" panose="02010600030101010101" pitchFamily="2" charset="-122"/>
              </a:rPr>
              <a:t> 引导</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的状态设置为可能</a:t>
            </a:r>
            <a:r>
              <a:rPr lang="en-US" altLang="zh-CN" sz="2000" dirty="0">
                <a:latin typeface="宋体" panose="02010600030101010101" pitchFamily="2" charset="-122"/>
                <a:ea typeface="宋体" panose="02010600030101010101" pitchFamily="2" charset="-122"/>
              </a:rPr>
              <a:t>(possible)</a:t>
            </a:r>
            <a:r>
              <a:rPr lang="zh-CN" altLang="en-US" sz="2000" dirty="0">
                <a:latin typeface="宋体" panose="02010600030101010101" pitchFamily="2" charset="-122"/>
                <a:ea typeface="宋体" panose="02010600030101010101" pitchFamily="2" charset="-122"/>
              </a:rPr>
              <a:t>，意味着</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可能未在线，但如果需要可以被激活。</a:t>
            </a:r>
            <a:endParaRPr lang="zh-CN" altLang="en-US" sz="20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2000" dirty="0">
                <a:latin typeface="宋体" panose="02010600030101010101" pitchFamily="2" charset="-122"/>
                <a:ea typeface="宋体" panose="02010600030101010101" pitchFamily="2" charset="-122"/>
              </a:rPr>
              <a:t>#ifdef CONFIG_SMP</a:t>
            </a:r>
            <a:endParaRPr lang="en-US" altLang="zh-CN" sz="2000" dirty="0">
              <a:latin typeface="宋体" panose="02010600030101010101" pitchFamily="2" charset="-122"/>
              <a:ea typeface="宋体" panose="02010600030101010101" pitchFamily="2" charset="-122"/>
            </a:endParaRPr>
          </a:p>
          <a:p>
            <a:r>
              <a:rPr lang="en-US" altLang="zh-CN" sz="2000" dirty="0">
                <a:latin typeface="宋体" panose="02010600030101010101" pitchFamily="2" charset="-122"/>
                <a:ea typeface="宋体" panose="02010600030101010101" pitchFamily="2" charset="-122"/>
              </a:rPr>
              <a:t>     __</a:t>
            </a:r>
            <a:r>
              <a:rPr lang="en-US" altLang="zh-CN" sz="2000" dirty="0" err="1">
                <a:latin typeface="宋体" panose="02010600030101010101" pitchFamily="2" charset="-122"/>
                <a:ea typeface="宋体" panose="02010600030101010101" pitchFamily="2" charset="-122"/>
              </a:rPr>
              <a:t>boot_cpu_id</a:t>
            </a:r>
            <a:r>
              <a:rPr lang="en-US" altLang="zh-CN" sz="2000" dirty="0">
                <a:latin typeface="宋体" panose="02010600030101010101" pitchFamily="2" charset="-122"/>
                <a:ea typeface="宋体" panose="02010600030101010101" pitchFamily="2" charset="-122"/>
              </a:rPr>
              <a:t> = </a:t>
            </a:r>
            <a:r>
              <a:rPr lang="en-US" altLang="zh-CN" sz="2000" dirty="0" err="1">
                <a:latin typeface="宋体" panose="02010600030101010101" pitchFamily="2" charset="-122"/>
                <a:ea typeface="宋体" panose="02010600030101010101" pitchFamily="2" charset="-122"/>
              </a:rPr>
              <a:t>cpu</a:t>
            </a:r>
            <a:r>
              <a:rPr lang="en-US" altLang="zh-CN" sz="2000" dirty="0">
                <a:latin typeface="宋体" panose="02010600030101010101" pitchFamily="2" charset="-122"/>
                <a:ea typeface="宋体" panose="02010600030101010101" pitchFamily="2" charset="-122"/>
              </a:rPr>
              <a:t>;</a:t>
            </a:r>
            <a:endParaRPr lang="en-US" altLang="zh-CN" sz="2000" dirty="0">
              <a:latin typeface="宋体" panose="02010600030101010101" pitchFamily="2" charset="-122"/>
              <a:ea typeface="宋体" panose="02010600030101010101" pitchFamily="2" charset="-122"/>
            </a:endParaRPr>
          </a:p>
          <a:p>
            <a:r>
              <a:rPr lang="en-US" altLang="zh-CN" sz="2000" dirty="0">
                <a:latin typeface="宋体" panose="02010600030101010101" pitchFamily="2" charset="-122"/>
                <a:ea typeface="宋体" panose="02010600030101010101" pitchFamily="2" charset="-122"/>
              </a:rPr>
              <a:t>     #endif</a:t>
            </a:r>
            <a:endParaRPr lang="en-US" altLang="zh-CN" sz="2000" dirty="0">
              <a:latin typeface="宋体" panose="02010600030101010101" pitchFamily="2" charset="-122"/>
              <a:ea typeface="宋体" panose="02010600030101010101" pitchFamily="2" charset="-122"/>
            </a:endParaRPr>
          </a:p>
          <a:p>
            <a:r>
              <a:rPr lang="zh-CN" altLang="en-US" sz="2000" dirty="0">
                <a:latin typeface="宋体" panose="02010600030101010101" pitchFamily="2" charset="-122"/>
                <a:ea typeface="宋体" panose="02010600030101010101" pitchFamily="2" charset="-122"/>
              </a:rPr>
              <a:t>这部分代码是一个条件预处理块，只有在构建内核时启用了对称多处理（</a:t>
            </a:r>
            <a:r>
              <a:rPr lang="en-US" altLang="zh-CN" sz="2000" dirty="0">
                <a:latin typeface="宋体" panose="02010600030101010101" pitchFamily="2" charset="-122"/>
                <a:ea typeface="宋体" panose="02010600030101010101" pitchFamily="2" charset="-122"/>
              </a:rPr>
              <a:t>SMP</a:t>
            </a:r>
            <a:r>
              <a:rPr lang="zh-CN" altLang="en-US" sz="2000" dirty="0">
                <a:latin typeface="宋体" panose="02010600030101010101" pitchFamily="2" charset="-122"/>
                <a:ea typeface="宋体" panose="02010600030101010101" pitchFamily="2" charset="-122"/>
              </a:rPr>
              <a:t>）支持时才会包括在内。如果</a:t>
            </a:r>
            <a:r>
              <a:rPr lang="en-US" altLang="zh-CN" sz="2000" dirty="0">
                <a:latin typeface="宋体" panose="02010600030101010101" pitchFamily="2" charset="-122"/>
                <a:ea typeface="宋体" panose="02010600030101010101" pitchFamily="2" charset="-122"/>
              </a:rPr>
              <a:t>SMP</a:t>
            </a:r>
            <a:r>
              <a:rPr lang="zh-CN" altLang="en-US" sz="2000" dirty="0">
                <a:latin typeface="宋体" panose="02010600030101010101" pitchFamily="2" charset="-122"/>
                <a:ea typeface="宋体" panose="02010600030101010101" pitchFamily="2" charset="-122"/>
              </a:rPr>
              <a:t>被激活，那么这段代码将引导</a:t>
            </a:r>
            <a:r>
              <a:rPr lang="en-US" altLang="zh-CN" sz="2000" dirty="0">
                <a:latin typeface="宋体" panose="02010600030101010101" pitchFamily="2" charset="-122"/>
                <a:ea typeface="宋体" panose="02010600030101010101" pitchFamily="2" charset="-122"/>
              </a:rPr>
              <a:t>CPU</a:t>
            </a:r>
            <a:r>
              <a:rPr lang="zh-CN" altLang="en-US" sz="2000" dirty="0">
                <a:latin typeface="宋体" panose="02010600030101010101" pitchFamily="2" charset="-122"/>
                <a:ea typeface="宋体" panose="02010600030101010101" pitchFamily="2" charset="-122"/>
              </a:rPr>
              <a:t>的</a:t>
            </a:r>
            <a:r>
              <a:rPr lang="en-US" altLang="zh-CN" sz="2000" dirty="0">
                <a:latin typeface="宋体" panose="02010600030101010101" pitchFamily="2" charset="-122"/>
                <a:ea typeface="宋体" panose="02010600030101010101" pitchFamily="2" charset="-122"/>
              </a:rPr>
              <a:t>ID</a:t>
            </a:r>
            <a:r>
              <a:rPr lang="zh-CN" altLang="en-US" sz="2000" dirty="0">
                <a:latin typeface="宋体" panose="02010600030101010101" pitchFamily="2" charset="-122"/>
                <a:ea typeface="宋体" panose="02010600030101010101" pitchFamily="2" charset="-122"/>
              </a:rPr>
              <a:t>赋值给全局变量 </a:t>
            </a:r>
            <a:r>
              <a:rPr lang="en-US" altLang="zh-CN" sz="2000" dirty="0">
                <a:latin typeface="宋体" panose="02010600030101010101" pitchFamily="2" charset="-122"/>
                <a:ea typeface="宋体" panose="02010600030101010101" pitchFamily="2" charset="-122"/>
              </a:rPr>
              <a:t>__</a:t>
            </a:r>
            <a:r>
              <a:rPr lang="en-US" altLang="zh-CN" sz="2000" dirty="0" err="1">
                <a:latin typeface="宋体" panose="02010600030101010101" pitchFamily="2" charset="-122"/>
                <a:ea typeface="宋体" panose="02010600030101010101" pitchFamily="2" charset="-122"/>
              </a:rPr>
              <a:t>boot_cpu_id</a:t>
            </a:r>
            <a:r>
              <a:rPr lang="zh-CN" altLang="en-US" sz="2000" dirty="0">
                <a:latin typeface="宋体" panose="02010600030101010101" pitchFamily="2" charset="-122"/>
                <a:ea typeface="宋体" panose="02010600030101010101" pitchFamily="2" charset="-122"/>
              </a:rPr>
              <a:t>，以便于其他部分的代码引用</a:t>
            </a:r>
            <a:r>
              <a:rPr lang="en-US" altLang="zh-CN" sz="2000" dirty="0">
                <a:latin typeface="宋体" panose="02010600030101010101" pitchFamily="2" charset="-122"/>
                <a:ea typeface="宋体" panose="02010600030101010101" pitchFamily="2" charset="-122"/>
              </a:rPr>
              <a:t>.</a:t>
            </a:r>
            <a:endParaRPr lang="en-US" altLang="zh-CN" sz="2000" dirty="0">
              <a:latin typeface="宋体" panose="02010600030101010101" pitchFamily="2" charset="-122"/>
              <a:ea typeface="宋体" panose="02010600030101010101"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41070" y="292735"/>
            <a:ext cx="10515600" cy="668020"/>
          </a:xfrm>
        </p:spPr>
        <p:txBody>
          <a:bodyPr>
            <a:normAutofit fontScale="90000"/>
          </a:bodyPr>
          <a:lstStyle/>
          <a:p>
            <a:r>
              <a:rPr lang="zh-CN" altLang="en-US" dirty="0">
                <a:latin typeface="宋体" panose="02010600030101010101" pitchFamily="2" charset="-122"/>
                <a:ea typeface="宋体" panose="02010600030101010101" pitchFamily="2" charset="-122"/>
              </a:rPr>
              <a:t>内存管理初始化</a:t>
            </a:r>
            <a:r>
              <a:rPr lang="en-US" altLang="zh-CN" dirty="0">
                <a:latin typeface="宋体" panose="02010600030101010101" pitchFamily="2" charset="-122"/>
                <a:ea typeface="宋体" panose="02010600030101010101" pitchFamily="2" charset="-122"/>
              </a:rPr>
              <a:t>: </a:t>
            </a:r>
            <a:r>
              <a:rPr lang="en-US" altLang="zh-CN" dirty="0" err="1">
                <a:latin typeface="宋体" panose="02010600030101010101" pitchFamily="2" charset="-122"/>
                <a:ea typeface="宋体" panose="02010600030101010101" pitchFamily="2" charset="-122"/>
              </a:rPr>
              <a:t>mm_init</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7649544" y="1440751"/>
            <a:ext cx="3525253" cy="4351338"/>
          </a:xfrm>
        </p:spPr>
        <p:txBody>
          <a:bodyPr>
            <a:normAutofit fontScale="90000"/>
          </a:bodyPr>
          <a:lstStyle/>
          <a:p>
            <a:pPr marL="0" indent="457200" fontAlgn="auto">
              <a:lnSpc>
                <a:spcPct val="150000"/>
              </a:lnSpc>
              <a:buNone/>
            </a:pPr>
            <a:r>
              <a:rPr lang="en-US" altLang="zh-CN" dirty="0" err="1">
                <a:latin typeface="宋体" panose="02010600030101010101" pitchFamily="2" charset="-122"/>
                <a:ea typeface="宋体" panose="02010600030101010101" pitchFamily="2" charset="-122"/>
              </a:rPr>
              <a:t>mm_init</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这个扩展性的函数初始化了内核的内存管理子系统，包括各种内存池、伙伴系统、</a:t>
            </a:r>
            <a:r>
              <a:rPr lang="en-US" altLang="zh-CN" dirty="0">
                <a:latin typeface="宋体" panose="02010600030101010101" pitchFamily="2" charset="-122"/>
                <a:ea typeface="宋体" panose="02010600030101010101" pitchFamily="2" charset="-122"/>
              </a:rPr>
              <a:t>slab/</a:t>
            </a:r>
            <a:r>
              <a:rPr lang="en-US" altLang="zh-CN" dirty="0" err="1">
                <a:latin typeface="宋体" panose="02010600030101010101" pitchFamily="2" charset="-122"/>
                <a:ea typeface="宋体" panose="02010600030101010101" pitchFamily="2" charset="-122"/>
              </a:rPr>
              <a:t>slub</a:t>
            </a:r>
            <a:r>
              <a:rPr lang="zh-CN" altLang="en-US" dirty="0">
                <a:latin typeface="宋体" panose="02010600030101010101" pitchFamily="2" charset="-122"/>
                <a:ea typeface="宋体" panose="02010600030101010101" pitchFamily="2" charset="-122"/>
              </a:rPr>
              <a:t>分配器以及内核的虚拟内存管理。</a:t>
            </a:r>
            <a:endParaRPr lang="zh-CN" altLang="en-US" dirty="0">
              <a:latin typeface="宋体" panose="02010600030101010101" pitchFamily="2" charset="-122"/>
              <a:ea typeface="宋体" panose="02010600030101010101" pitchFamily="2" charset="-122"/>
            </a:endParaRPr>
          </a:p>
        </p:txBody>
      </p:sp>
      <p:pic>
        <p:nvPicPr>
          <p:cNvPr id="5" name="图片 4"/>
          <p:cNvPicPr>
            <a:picLocks noChangeAspect="1"/>
          </p:cNvPicPr>
          <p:nvPr/>
        </p:nvPicPr>
        <p:blipFill>
          <a:blip r:embed="rId1"/>
          <a:stretch>
            <a:fillRect/>
          </a:stretch>
        </p:blipFill>
        <p:spPr>
          <a:xfrm>
            <a:off x="810895" y="1440815"/>
            <a:ext cx="6311900" cy="4681855"/>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953135"/>
          </a:xfrm>
        </p:spPr>
        <p:txBody>
          <a:bodyPr/>
          <a:lstStyle/>
          <a:p>
            <a:r>
              <a:rPr lang="zh-CN" altLang="en-US" dirty="0">
                <a:latin typeface="宋体" panose="02010600030101010101" pitchFamily="2" charset="-122"/>
                <a:ea typeface="宋体" panose="02010600030101010101" pitchFamily="2" charset="-122"/>
              </a:rPr>
              <a:t>内存管理初始化</a:t>
            </a:r>
            <a:r>
              <a:rPr lang="en-US" altLang="zh-CN" dirty="0">
                <a:latin typeface="宋体" panose="02010600030101010101" pitchFamily="2" charset="-122"/>
                <a:ea typeface="宋体" panose="02010600030101010101" pitchFamily="2" charset="-122"/>
              </a:rPr>
              <a:t>: </a:t>
            </a:r>
            <a:r>
              <a:rPr lang="en-US" altLang="zh-CN" dirty="0" err="1">
                <a:latin typeface="宋体" panose="02010600030101010101" pitchFamily="2" charset="-122"/>
                <a:ea typeface="宋体" panose="02010600030101010101" pitchFamily="2" charset="-122"/>
              </a:rPr>
              <a:t>mm_init</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7844790" y="1297940"/>
            <a:ext cx="3898265" cy="5428615"/>
          </a:xfrm>
        </p:spPr>
        <p:txBody>
          <a:bodyPr/>
          <a:lstStyle/>
          <a:p>
            <a:pPr marL="0" indent="457200" fontAlgn="auto">
              <a:lnSpc>
                <a:spcPct val="150000"/>
              </a:lnSpc>
              <a:buNone/>
            </a:pPr>
            <a:r>
              <a:rPr lang="en-US" altLang="zh-CN" dirty="0" err="1">
                <a:solidFill>
                  <a:srgbClr val="000000"/>
                </a:solidFill>
                <a:latin typeface="宋体" panose="02010600030101010101" pitchFamily="2" charset="-122"/>
                <a:ea typeface="宋体" panose="02010600030101010101" pitchFamily="2" charset="-122"/>
              </a:rPr>
              <a:t>Mem_init</a:t>
            </a:r>
            <a:r>
              <a:rPr lang="en-US" altLang="zh-CN" dirty="0">
                <a:solidFill>
                  <a:srgbClr val="000000"/>
                </a:solidFill>
                <a:latin typeface="宋体" panose="02010600030101010101" pitchFamily="2" charset="-122"/>
                <a:ea typeface="宋体" panose="02010600030101010101" pitchFamily="2" charset="-122"/>
              </a:rPr>
              <a:t>()</a:t>
            </a:r>
            <a:r>
              <a:rPr lang="zh-CN" altLang="en-US" dirty="0">
                <a:solidFill>
                  <a:srgbClr val="000000"/>
                </a:solidFill>
                <a:latin typeface="宋体" panose="02010600030101010101" pitchFamily="2" charset="-122"/>
                <a:ea typeface="宋体" panose="02010600030101010101" pitchFamily="2" charset="-122"/>
              </a:rPr>
              <a:t>在不同</a:t>
            </a:r>
            <a:r>
              <a:rPr lang="zh-CN" altLang="en-US" b="0" i="0" dirty="0">
                <a:solidFill>
                  <a:srgbClr val="000000"/>
                </a:solidFill>
                <a:effectLst/>
                <a:latin typeface="宋体" panose="02010600030101010101" pitchFamily="2" charset="-122"/>
                <a:ea typeface="宋体" panose="02010600030101010101" pitchFamily="2" charset="-122"/>
              </a:rPr>
              <a:t>体系架构实现不同，甚至同一架构下不同位的架构也实现不同。我们这里以</a:t>
            </a:r>
            <a:r>
              <a:rPr lang="en-US" altLang="zh-CN" b="0" i="0" dirty="0">
                <a:solidFill>
                  <a:srgbClr val="000000"/>
                </a:solidFill>
                <a:effectLst/>
                <a:latin typeface="宋体" panose="02010600030101010101" pitchFamily="2" charset="-122"/>
                <a:ea typeface="宋体" panose="02010600030101010101" pitchFamily="2" charset="-122"/>
              </a:rPr>
              <a:t>ARM64</a:t>
            </a:r>
            <a:r>
              <a:rPr lang="zh-CN" altLang="en-US" b="0" i="0" dirty="0">
                <a:solidFill>
                  <a:srgbClr val="000000"/>
                </a:solidFill>
                <a:effectLst/>
                <a:latin typeface="宋体" panose="02010600030101010101" pitchFamily="2" charset="-122"/>
                <a:ea typeface="宋体" panose="02010600030101010101" pitchFamily="2" charset="-122"/>
              </a:rPr>
              <a:t>为例。</a:t>
            </a:r>
            <a:endParaRPr lang="zh-CN" altLang="en-US" dirty="0">
              <a:latin typeface="宋体" panose="02010600030101010101" pitchFamily="2" charset="-122"/>
              <a:ea typeface="宋体" panose="02010600030101010101" pitchFamily="2" charset="-122"/>
            </a:endParaRPr>
          </a:p>
        </p:txBody>
      </p:sp>
      <p:pic>
        <p:nvPicPr>
          <p:cNvPr id="6" name="图片 5"/>
          <p:cNvPicPr>
            <a:picLocks noChangeAspect="1"/>
          </p:cNvPicPr>
          <p:nvPr/>
        </p:nvPicPr>
        <p:blipFill>
          <a:blip r:embed="rId1"/>
          <a:stretch>
            <a:fillRect/>
          </a:stretch>
        </p:blipFill>
        <p:spPr>
          <a:xfrm>
            <a:off x="838200" y="1297940"/>
            <a:ext cx="6701155" cy="519684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975995"/>
          </a:xfrm>
        </p:spPr>
        <p:txBody>
          <a:bodyPr/>
          <a:lstStyle/>
          <a:p>
            <a:r>
              <a:rPr lang="zh-CN" altLang="en-US" dirty="0">
                <a:latin typeface="宋体" panose="02010600030101010101" pitchFamily="2" charset="-122"/>
                <a:ea typeface="宋体" panose="02010600030101010101" pitchFamily="2" charset="-122"/>
              </a:rPr>
              <a:t>内存管理初始化</a:t>
            </a:r>
            <a:r>
              <a:rPr lang="en-US" altLang="zh-CN" dirty="0">
                <a:latin typeface="宋体" panose="02010600030101010101" pitchFamily="2" charset="-122"/>
                <a:ea typeface="宋体" panose="02010600030101010101" pitchFamily="2" charset="-122"/>
              </a:rPr>
              <a:t>: </a:t>
            </a:r>
            <a:r>
              <a:rPr lang="en-US" altLang="zh-CN" dirty="0" err="1">
                <a:latin typeface="宋体" panose="02010600030101010101" pitchFamily="2" charset="-122"/>
                <a:ea typeface="宋体" panose="02010600030101010101" pitchFamily="2" charset="-122"/>
              </a:rPr>
              <a:t>mm_init</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8748395" y="1362710"/>
            <a:ext cx="3227705" cy="5944235"/>
          </a:xfrm>
        </p:spPr>
        <p:txBody>
          <a:bodyPr>
            <a:noAutofit/>
          </a:bodyPr>
          <a:lstStyle/>
          <a:p>
            <a:pPr marL="0" indent="457200" fontAlgn="auto">
              <a:lnSpc>
                <a:spcPct val="150000"/>
              </a:lnSpc>
              <a:buNone/>
            </a:pPr>
            <a:r>
              <a:rPr lang="zh-CN" altLang="en-US" b="0" i="0" dirty="0">
                <a:solidFill>
                  <a:srgbClr val="24292F"/>
                </a:solidFill>
                <a:effectLst/>
                <a:latin typeface="宋体" panose="02010600030101010101" pitchFamily="2" charset="-122"/>
                <a:ea typeface="宋体" panose="02010600030101010101" pitchFamily="2" charset="-122"/>
              </a:rPr>
              <a:t>该函数负责初始化内核使用的</a:t>
            </a:r>
            <a:r>
              <a:rPr lang="en-US" altLang="zh-CN" b="0" i="0" dirty="0">
                <a:solidFill>
                  <a:srgbClr val="24292F"/>
                </a:solidFill>
                <a:effectLst/>
                <a:latin typeface="宋体" panose="02010600030101010101" pitchFamily="2" charset="-122"/>
                <a:ea typeface="宋体" panose="02010600030101010101" pitchFamily="2" charset="-122"/>
              </a:rPr>
              <a:t>Slab</a:t>
            </a:r>
            <a:r>
              <a:rPr lang="zh-CN" altLang="en-US" b="0" i="0" dirty="0">
                <a:solidFill>
                  <a:srgbClr val="24292F"/>
                </a:solidFill>
                <a:effectLst/>
                <a:latin typeface="宋体" panose="02010600030101010101" pitchFamily="2" charset="-122"/>
                <a:ea typeface="宋体" panose="02010600030101010101" pitchFamily="2" charset="-122"/>
              </a:rPr>
              <a:t>分配器。</a:t>
            </a:r>
            <a:r>
              <a:rPr lang="en-US" altLang="zh-CN" b="0" i="0" dirty="0">
                <a:solidFill>
                  <a:srgbClr val="24292F"/>
                </a:solidFill>
                <a:effectLst/>
                <a:latin typeface="宋体" panose="02010600030101010101" pitchFamily="2" charset="-122"/>
                <a:ea typeface="宋体" panose="02010600030101010101" pitchFamily="2" charset="-122"/>
              </a:rPr>
              <a:t>Slab</a:t>
            </a:r>
            <a:r>
              <a:rPr lang="zh-CN" altLang="en-US" b="0" i="0" dirty="0">
                <a:solidFill>
                  <a:srgbClr val="24292F"/>
                </a:solidFill>
                <a:effectLst/>
                <a:latin typeface="宋体" panose="02010600030101010101" pitchFamily="2" charset="-122"/>
                <a:ea typeface="宋体" panose="02010600030101010101" pitchFamily="2" charset="-122"/>
              </a:rPr>
              <a:t>分配器用于分配常见大小的内存对象，提供一个快速的内存分配和释放机制。</a:t>
            </a:r>
            <a:endParaRPr lang="zh-CN" altLang="en-US" dirty="0">
              <a:latin typeface="宋体" panose="02010600030101010101" pitchFamily="2" charset="-122"/>
              <a:ea typeface="宋体" panose="02010600030101010101" pitchFamily="2" charset="-122"/>
            </a:endParaRPr>
          </a:p>
        </p:txBody>
      </p:sp>
      <p:pic>
        <p:nvPicPr>
          <p:cNvPr id="8" name="图片 7"/>
          <p:cNvPicPr>
            <a:picLocks noChangeAspect="1"/>
          </p:cNvPicPr>
          <p:nvPr/>
        </p:nvPicPr>
        <p:blipFill>
          <a:blip r:embed="rId1"/>
          <a:stretch>
            <a:fillRect/>
          </a:stretch>
        </p:blipFill>
        <p:spPr>
          <a:xfrm>
            <a:off x="838200" y="1362075"/>
            <a:ext cx="7800340" cy="451104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965835"/>
          </a:xfrm>
        </p:spPr>
        <p:txBody>
          <a:bodyPr/>
          <a:lstStyle/>
          <a:p>
            <a:r>
              <a:rPr lang="zh-CN" altLang="en-US" dirty="0">
                <a:latin typeface="宋体" panose="02010600030101010101" pitchFamily="2" charset="-122"/>
                <a:ea typeface="宋体" panose="02010600030101010101" pitchFamily="2" charset="-122"/>
              </a:rPr>
              <a:t>内存管理初始化</a:t>
            </a:r>
            <a:r>
              <a:rPr lang="en-US" altLang="zh-CN" dirty="0">
                <a:latin typeface="宋体" panose="02010600030101010101" pitchFamily="2" charset="-122"/>
                <a:ea typeface="宋体" panose="02010600030101010101" pitchFamily="2" charset="-122"/>
              </a:rPr>
              <a:t>: </a:t>
            </a:r>
            <a:r>
              <a:rPr lang="en-US" altLang="zh-CN" dirty="0" err="1">
                <a:latin typeface="宋体" panose="02010600030101010101" pitchFamily="2" charset="-122"/>
                <a:ea typeface="宋体" panose="02010600030101010101" pitchFamily="2" charset="-122"/>
              </a:rPr>
              <a:t>mm_init</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7703820" y="1249045"/>
            <a:ext cx="4086860" cy="6057900"/>
          </a:xfrm>
        </p:spPr>
        <p:txBody>
          <a:bodyPr>
            <a:noAutofit/>
          </a:bodyPr>
          <a:lstStyle/>
          <a:p>
            <a:pPr marL="0" indent="0" fontAlgn="auto">
              <a:lnSpc>
                <a:spcPct val="100000"/>
              </a:lnSpc>
              <a:spcBef>
                <a:spcPts val="0"/>
              </a:spcBef>
              <a:buNone/>
            </a:pPr>
            <a:r>
              <a:rPr lang="en-US" altLang="zh-CN" sz="2400" dirty="0" err="1">
                <a:latin typeface="宋体" panose="02010600030101010101" pitchFamily="2" charset="-122"/>
                <a:ea typeface="宋体" panose="02010600030101010101" pitchFamily="2" charset="-122"/>
              </a:rPr>
              <a:t>percpu_init_late</a:t>
            </a:r>
            <a:r>
              <a:rPr lang="zh-CN" altLang="en-US" sz="2400" dirty="0">
                <a:latin typeface="宋体" panose="02010600030101010101" pitchFamily="2" charset="-122"/>
                <a:ea typeface="宋体" panose="02010600030101010101" pitchFamily="2" charset="-122"/>
              </a:rPr>
              <a:t>（）函数在</a:t>
            </a:r>
            <a:r>
              <a:rPr lang="en-US" altLang="zh-CN" sz="2400" dirty="0">
                <a:latin typeface="宋体" panose="02010600030101010101" pitchFamily="2" charset="-122"/>
                <a:ea typeface="宋体" panose="02010600030101010101" pitchFamily="2" charset="-122"/>
              </a:rPr>
              <a:t>Linux</a:t>
            </a:r>
            <a:r>
              <a:rPr lang="zh-CN" altLang="en-US" sz="2400" dirty="0">
                <a:latin typeface="宋体" panose="02010600030101010101" pitchFamily="2" charset="-122"/>
                <a:ea typeface="宋体" panose="02010600030101010101" pitchFamily="2" charset="-122"/>
              </a:rPr>
              <a:t>内核中的任务是更新特定的</a:t>
            </a:r>
            <a:r>
              <a:rPr lang="en-US" altLang="zh-CN" sz="2400" dirty="0" err="1">
                <a:latin typeface="宋体" panose="02010600030101010101" pitchFamily="2" charset="-122"/>
                <a:ea typeface="宋体" panose="02010600030101010101" pitchFamily="2" charset="-122"/>
              </a:rPr>
              <a:t>pcpu_chunk</a:t>
            </a:r>
            <a:r>
              <a:rPr lang="zh-CN" altLang="en-US" sz="2400" dirty="0">
                <a:latin typeface="宋体" panose="02010600030101010101" pitchFamily="2" charset="-122"/>
                <a:ea typeface="宋体" panose="02010600030101010101" pitchFamily="2" charset="-122"/>
              </a:rPr>
              <a:t>内存块的映射数组。该函数遍历特定的</a:t>
            </a:r>
            <a:r>
              <a:rPr lang="en-US" altLang="zh-CN" sz="2400" dirty="0" err="1">
                <a:latin typeface="宋体" panose="02010600030101010101" pitchFamily="2" charset="-122"/>
                <a:ea typeface="宋体" panose="02010600030101010101" pitchFamily="2" charset="-122"/>
              </a:rPr>
              <a:t>pcpu_chunk</a:t>
            </a:r>
            <a:r>
              <a:rPr lang="zh-CN" altLang="en-US" sz="2400" dirty="0">
                <a:latin typeface="宋体" panose="02010600030101010101" pitchFamily="2" charset="-122"/>
                <a:ea typeface="宋体" panose="02010600030101010101" pitchFamily="2" charset="-122"/>
              </a:rPr>
              <a:t>数组，为每个</a:t>
            </a:r>
            <a:r>
              <a:rPr lang="en-US" altLang="zh-CN" sz="2400" dirty="0">
                <a:latin typeface="宋体" panose="02010600030101010101" pitchFamily="2" charset="-122"/>
                <a:ea typeface="宋体" panose="02010600030101010101" pitchFamily="2" charset="-122"/>
              </a:rPr>
              <a:t>chunk</a:t>
            </a:r>
            <a:r>
              <a:rPr lang="zh-CN" altLang="en-US" sz="2400" dirty="0">
                <a:latin typeface="宋体" panose="02010600030101010101" pitchFamily="2" charset="-122"/>
                <a:ea typeface="宋体" panose="02010600030101010101" pitchFamily="2" charset="-122"/>
              </a:rPr>
              <a:t>动态分配新的</a:t>
            </a:r>
            <a:r>
              <a:rPr lang="en-US" altLang="zh-CN" sz="2400" dirty="0">
                <a:latin typeface="宋体" panose="02010600030101010101" pitchFamily="2" charset="-122"/>
                <a:ea typeface="宋体" panose="02010600030101010101" pitchFamily="2" charset="-122"/>
              </a:rPr>
              <a:t>map</a:t>
            </a:r>
            <a:r>
              <a:rPr lang="zh-CN" altLang="en-US" sz="2400" dirty="0">
                <a:latin typeface="宋体" panose="02010600030101010101" pitchFamily="2" charset="-122"/>
                <a:ea typeface="宋体" panose="02010600030101010101" pitchFamily="2" charset="-122"/>
              </a:rPr>
              <a:t>，接着在自旋锁的保护下，复制旧的映射数据，并将</a:t>
            </a:r>
            <a:r>
              <a:rPr lang="en-US" altLang="zh-CN" sz="2400" dirty="0">
                <a:latin typeface="宋体" panose="02010600030101010101" pitchFamily="2" charset="-122"/>
                <a:ea typeface="宋体" panose="02010600030101010101" pitchFamily="2" charset="-122"/>
              </a:rPr>
              <a:t>chunk</a:t>
            </a:r>
            <a:r>
              <a:rPr lang="zh-CN" altLang="en-US" sz="2400" dirty="0">
                <a:latin typeface="宋体" panose="02010600030101010101" pitchFamily="2" charset="-122"/>
                <a:ea typeface="宋体" panose="02010600030101010101" pitchFamily="2" charset="-122"/>
              </a:rPr>
              <a:t>的映射指向新分配的内存。这一过程在不同版本和配置的</a:t>
            </a:r>
            <a:r>
              <a:rPr lang="en-US" altLang="zh-CN" sz="2400" dirty="0">
                <a:latin typeface="宋体" panose="02010600030101010101" pitchFamily="2" charset="-122"/>
                <a:ea typeface="宋体" panose="02010600030101010101" pitchFamily="2" charset="-122"/>
              </a:rPr>
              <a:t>Linux</a:t>
            </a:r>
            <a:r>
              <a:rPr lang="zh-CN" altLang="en-US" sz="2400" dirty="0">
                <a:latin typeface="宋体" panose="02010600030101010101" pitchFamily="2" charset="-122"/>
                <a:ea typeface="宋体" panose="02010600030101010101" pitchFamily="2" charset="-122"/>
              </a:rPr>
              <a:t>内核中可能会有所变化</a:t>
            </a:r>
            <a:r>
              <a:rPr lang="zh-CN" altLang="en-US" sz="2400" dirty="0"/>
              <a:t>。</a:t>
            </a:r>
            <a:endParaRPr lang="zh-CN" altLang="en-US" sz="2400" dirty="0"/>
          </a:p>
        </p:txBody>
      </p:sp>
      <p:pic>
        <p:nvPicPr>
          <p:cNvPr id="6" name="图片 5"/>
          <p:cNvPicPr>
            <a:picLocks noChangeAspect="1"/>
          </p:cNvPicPr>
          <p:nvPr/>
        </p:nvPicPr>
        <p:blipFill>
          <a:blip r:embed="rId1"/>
          <a:stretch>
            <a:fillRect/>
          </a:stretch>
        </p:blipFill>
        <p:spPr>
          <a:xfrm>
            <a:off x="838200" y="1248410"/>
            <a:ext cx="6611620" cy="5219065"/>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54100"/>
          </a:xfrm>
        </p:spPr>
        <p:txBody>
          <a:bodyPr/>
          <a:lstStyle/>
          <a:p>
            <a:r>
              <a:rPr lang="zh-CN" altLang="en-US" dirty="0">
                <a:latin typeface="宋体" panose="02010600030101010101" pitchFamily="2" charset="-122"/>
                <a:ea typeface="宋体" panose="02010600030101010101" pitchFamily="2" charset="-122"/>
              </a:rPr>
              <a:t>内存管理初始化</a:t>
            </a:r>
            <a:r>
              <a:rPr lang="en-US" altLang="zh-CN" dirty="0">
                <a:latin typeface="宋体" panose="02010600030101010101" pitchFamily="2" charset="-122"/>
                <a:ea typeface="宋体" panose="02010600030101010101" pitchFamily="2" charset="-122"/>
              </a:rPr>
              <a:t>: </a:t>
            </a:r>
            <a:r>
              <a:rPr lang="en-US" altLang="zh-CN" dirty="0" err="1">
                <a:latin typeface="宋体" panose="02010600030101010101" pitchFamily="2" charset="-122"/>
                <a:ea typeface="宋体" panose="02010600030101010101" pitchFamily="2" charset="-122"/>
              </a:rPr>
              <a:t>mm_init</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6758305" y="1305560"/>
            <a:ext cx="4363720" cy="6252845"/>
          </a:xfrm>
        </p:spPr>
        <p:txBody>
          <a:bodyPr>
            <a:noAutofit/>
          </a:bodyPr>
          <a:lstStyle/>
          <a:p>
            <a:pPr marL="0" indent="0">
              <a:buNone/>
            </a:pPr>
            <a:r>
              <a:rPr lang="en-US" altLang="zh-CN" sz="2400" dirty="0" err="1">
                <a:latin typeface="宋体" panose="02010600030101010101" pitchFamily="2" charset="-122"/>
                <a:ea typeface="宋体" panose="02010600030101010101" pitchFamily="2" charset="-122"/>
              </a:rPr>
              <a:t>pgtable_init</a:t>
            </a:r>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函数，该代码将预留空间的内存页分配给</a:t>
            </a:r>
            <a:r>
              <a:rPr lang="en-US" altLang="zh-CN" sz="2400" dirty="0" err="1">
                <a:latin typeface="宋体" panose="02010600030101010101" pitchFamily="2" charset="-122"/>
                <a:ea typeface="宋体" panose="02010600030101010101" pitchFamily="2" charset="-122"/>
              </a:rPr>
              <a:t>swapper_pg_dir</a:t>
            </a:r>
            <a:r>
              <a:rPr lang="zh-CN" altLang="en-US" sz="2400" dirty="0">
                <a:latin typeface="宋体" panose="02010600030101010101" pitchFamily="2" charset="-122"/>
                <a:ea typeface="宋体" panose="02010600030101010101" pitchFamily="2" charset="-122"/>
              </a:rPr>
              <a:t>，并将预定义的初始页全局目录</a:t>
            </a:r>
            <a:r>
              <a:rPr lang="en-US" altLang="zh-CN" sz="2400" dirty="0">
                <a:latin typeface="宋体" panose="02010600030101010101" pitchFamily="2" charset="-122"/>
                <a:ea typeface="宋体" panose="02010600030101010101" pitchFamily="2" charset="-122"/>
              </a:rPr>
              <a:t>pg0</a:t>
            </a:r>
            <a:r>
              <a:rPr lang="zh-CN" altLang="en-US" sz="2400" dirty="0">
                <a:latin typeface="宋体" panose="02010600030101010101" pitchFamily="2" charset="-122"/>
                <a:ea typeface="宋体" panose="02010600030101010101" pitchFamily="2" charset="-122"/>
              </a:rPr>
              <a:t>的内容复制到这个新分配的内存中。然后对内核区域（如内核文本，数据等）进行页中间目录（</a:t>
            </a:r>
            <a:r>
              <a:rPr lang="en-US" altLang="zh-CN" sz="2400" dirty="0">
                <a:latin typeface="宋体" panose="02010600030101010101" pitchFamily="2" charset="-122"/>
                <a:ea typeface="宋体" panose="02010600030101010101" pitchFamily="2" charset="-122"/>
              </a:rPr>
              <a:t>PMD</a:t>
            </a:r>
            <a:r>
              <a:rPr lang="zh-CN" altLang="en-US" sz="2400" dirty="0">
                <a:latin typeface="宋体" panose="02010600030101010101" pitchFamily="2" charset="-122"/>
                <a:ea typeface="宋体" panose="02010600030101010101" pitchFamily="2" charset="-122"/>
              </a:rPr>
              <a:t>）初始化，最后通过将</a:t>
            </a:r>
            <a:r>
              <a:rPr lang="en-US" altLang="zh-CN" sz="2400" dirty="0" err="1">
                <a:latin typeface="宋体" panose="02010600030101010101" pitchFamily="2" charset="-122"/>
                <a:ea typeface="宋体" panose="02010600030101010101" pitchFamily="2" charset="-122"/>
              </a:rPr>
              <a:t>swapper_pg_dir</a:t>
            </a:r>
            <a:r>
              <a:rPr lang="zh-CN" altLang="en-US" sz="2400" dirty="0">
                <a:latin typeface="宋体" panose="02010600030101010101" pitchFamily="2" charset="-122"/>
                <a:ea typeface="宋体" panose="02010600030101010101" pitchFamily="2" charset="-122"/>
              </a:rPr>
              <a:t>的地址加载到</a:t>
            </a:r>
            <a:r>
              <a:rPr lang="en-US" altLang="zh-CN" sz="2400" dirty="0">
                <a:latin typeface="宋体" panose="02010600030101010101" pitchFamily="2" charset="-122"/>
                <a:ea typeface="宋体" panose="02010600030101010101" pitchFamily="2" charset="-122"/>
              </a:rPr>
              <a:t>CR3</a:t>
            </a:r>
            <a:r>
              <a:rPr lang="zh-CN" altLang="en-US" sz="2400" dirty="0">
                <a:latin typeface="宋体" panose="02010600030101010101" pitchFamily="2" charset="-122"/>
                <a:ea typeface="宋体" panose="02010600030101010101" pitchFamily="2" charset="-122"/>
              </a:rPr>
              <a:t>寄存器，将其设置为当前活动的页表，同时初始化页表缓存。</a:t>
            </a:r>
            <a:endParaRPr lang="zh-CN" altLang="en-US" sz="2400" dirty="0">
              <a:latin typeface="宋体" panose="02010600030101010101" pitchFamily="2" charset="-122"/>
              <a:ea typeface="宋体" panose="02010600030101010101" pitchFamily="2" charset="-122"/>
            </a:endParaRPr>
          </a:p>
        </p:txBody>
      </p:sp>
      <p:pic>
        <p:nvPicPr>
          <p:cNvPr id="5" name="图片 4"/>
          <p:cNvPicPr>
            <a:picLocks noChangeAspect="1"/>
          </p:cNvPicPr>
          <p:nvPr/>
        </p:nvPicPr>
        <p:blipFill>
          <a:blip r:embed="rId1"/>
          <a:stretch>
            <a:fillRect/>
          </a:stretch>
        </p:blipFill>
        <p:spPr>
          <a:xfrm>
            <a:off x="838200" y="1305560"/>
            <a:ext cx="5581650" cy="5356860"/>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71780"/>
            <a:ext cx="10515600" cy="1275080"/>
          </a:xfrm>
        </p:spPr>
        <p:txBody>
          <a:bodyPr/>
          <a:lstStyle/>
          <a:p>
            <a:r>
              <a:rPr lang="zh-CN" altLang="en-US" dirty="0">
                <a:latin typeface="宋体" panose="02010600030101010101" pitchFamily="2" charset="-122"/>
                <a:ea typeface="宋体" panose="02010600030101010101" pitchFamily="2" charset="-122"/>
              </a:rPr>
              <a:t>内存管理初始化</a:t>
            </a:r>
            <a:r>
              <a:rPr lang="en-US" altLang="zh-CN" dirty="0">
                <a:latin typeface="宋体" panose="02010600030101010101" pitchFamily="2" charset="-122"/>
                <a:ea typeface="宋体" panose="02010600030101010101" pitchFamily="2" charset="-122"/>
              </a:rPr>
              <a:t>: </a:t>
            </a:r>
            <a:r>
              <a:rPr lang="en-US" altLang="zh-CN" dirty="0" err="1">
                <a:latin typeface="宋体" panose="02010600030101010101" pitchFamily="2" charset="-122"/>
                <a:ea typeface="宋体" panose="02010600030101010101" pitchFamily="2" charset="-122"/>
              </a:rPr>
              <a:t>mm_init</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6096000" y="1235710"/>
            <a:ext cx="5535295" cy="5697855"/>
          </a:xfrm>
        </p:spPr>
        <p:txBody>
          <a:bodyPr>
            <a:noAutofit/>
          </a:bodyPr>
          <a:lstStyle/>
          <a:p>
            <a:pPr marL="0" indent="0">
              <a:buNone/>
            </a:pPr>
            <a:r>
              <a:rPr lang="en-US" altLang="zh-CN" dirty="0" err="1">
                <a:latin typeface="宋体" panose="02010600030101010101" pitchFamily="2" charset="-122"/>
                <a:ea typeface="宋体" panose="02010600030101010101" pitchFamily="2" charset="-122"/>
              </a:rPr>
              <a:t>vmalloc_init</a:t>
            </a:r>
            <a:r>
              <a:rPr lang="zh-CN" altLang="en-US" dirty="0">
                <a:latin typeface="宋体" panose="02010600030101010101" pitchFamily="2" charset="-122"/>
                <a:ea typeface="宋体" panose="02010600030101010101" pitchFamily="2" charset="-122"/>
              </a:rPr>
              <a:t>（）函数在</a:t>
            </a:r>
            <a:r>
              <a:rPr lang="en-US" altLang="zh-CN" dirty="0">
                <a:latin typeface="宋体" panose="02010600030101010101" pitchFamily="2" charset="-122"/>
                <a:ea typeface="宋体" panose="02010600030101010101" pitchFamily="2" charset="-122"/>
              </a:rPr>
              <a:t>Linux</a:t>
            </a:r>
            <a:r>
              <a:rPr lang="zh-CN" altLang="en-US" dirty="0">
                <a:latin typeface="宋体" panose="02010600030101010101" pitchFamily="2" charset="-122"/>
                <a:ea typeface="宋体" panose="02010600030101010101" pitchFamily="2" charset="-122"/>
              </a:rPr>
              <a:t>内核中负责优化和初始化虚拟内存管理系统。它首先遍历并初始化每个可能的</a:t>
            </a:r>
            <a:r>
              <a:rPr lang="en-US" altLang="zh-CN" dirty="0">
                <a:latin typeface="宋体" panose="02010600030101010101" pitchFamily="2" charset="-122"/>
                <a:ea typeface="宋体" panose="02010600030101010101" pitchFamily="2" charset="-122"/>
              </a:rPr>
              <a:t>CPU</a:t>
            </a:r>
            <a:r>
              <a:rPr lang="zh-CN" altLang="en-US" dirty="0">
                <a:latin typeface="宋体" panose="02010600030101010101" pitchFamily="2" charset="-122"/>
                <a:ea typeface="宋体" panose="02010600030101010101" pitchFamily="2" charset="-122"/>
              </a:rPr>
              <a:t>核心的</a:t>
            </a:r>
            <a:r>
              <a:rPr lang="en-US" altLang="zh-CN" dirty="0" err="1">
                <a:latin typeface="宋体" panose="02010600030101010101" pitchFamily="2" charset="-122"/>
                <a:ea typeface="宋体" panose="02010600030101010101" pitchFamily="2" charset="-122"/>
              </a:rPr>
              <a:t>vmap_block_queue</a:t>
            </a:r>
            <a:r>
              <a:rPr lang="zh-CN" altLang="en-US" dirty="0">
                <a:latin typeface="宋体" panose="02010600030101010101" pitchFamily="2" charset="-122"/>
                <a:ea typeface="宋体" panose="02010600030101010101" pitchFamily="2" charset="-122"/>
              </a:rPr>
              <a:t>和</a:t>
            </a:r>
            <a:r>
              <a:rPr lang="en-US" altLang="zh-CN" dirty="0" err="1">
                <a:latin typeface="宋体" panose="02010600030101010101" pitchFamily="2" charset="-122"/>
                <a:ea typeface="宋体" panose="02010600030101010101" pitchFamily="2" charset="-122"/>
              </a:rPr>
              <a:t>vfree_deferred</a:t>
            </a:r>
            <a:r>
              <a:rPr lang="zh-CN" altLang="en-US" dirty="0">
                <a:latin typeface="宋体" panose="02010600030101010101" pitchFamily="2" charset="-122"/>
                <a:ea typeface="宋体" panose="02010600030101010101" pitchFamily="2" charset="-122"/>
              </a:rPr>
              <a:t>，然后根据</a:t>
            </a:r>
            <a:r>
              <a:rPr lang="en-US" altLang="zh-CN" dirty="0" err="1">
                <a:latin typeface="宋体" panose="02010600030101010101" pitchFamily="2" charset="-122"/>
                <a:ea typeface="宋体" panose="02010600030101010101" pitchFamily="2" charset="-122"/>
              </a:rPr>
              <a:t>vmlist</a:t>
            </a:r>
            <a:r>
              <a:rPr lang="zh-CN" altLang="en-US" dirty="0">
                <a:latin typeface="宋体" panose="02010600030101010101" pitchFamily="2" charset="-122"/>
                <a:ea typeface="宋体" panose="02010600030101010101" pitchFamily="2" charset="-122"/>
              </a:rPr>
              <a:t>链表创建新的</a:t>
            </a:r>
            <a:r>
              <a:rPr lang="en-US" altLang="zh-CN" dirty="0" err="1">
                <a:latin typeface="宋体" panose="02010600030101010101" pitchFamily="2" charset="-122"/>
                <a:ea typeface="宋体" panose="02010600030101010101" pitchFamily="2" charset="-122"/>
              </a:rPr>
              <a:t>vmap_area</a:t>
            </a:r>
            <a:r>
              <a:rPr lang="zh-CN" altLang="en-US" dirty="0">
                <a:latin typeface="宋体" panose="02010600030101010101" pitchFamily="2" charset="-122"/>
                <a:ea typeface="宋体" panose="02010600030101010101" pitchFamily="2" charset="-122"/>
              </a:rPr>
              <a:t>并加入到非连续内存块的管理中。接着，将</a:t>
            </a:r>
            <a:r>
              <a:rPr lang="en-US" altLang="zh-CN" dirty="0" err="1">
                <a:latin typeface="宋体" panose="02010600030101010101" pitchFamily="2" charset="-122"/>
                <a:ea typeface="宋体" panose="02010600030101010101" pitchFamily="2" charset="-122"/>
              </a:rPr>
              <a:t>vmap_area_pcpu_hole</a:t>
            </a:r>
            <a:r>
              <a:rPr lang="zh-CN" altLang="en-US" dirty="0">
                <a:latin typeface="宋体" panose="02010600030101010101" pitchFamily="2" charset="-122"/>
                <a:ea typeface="宋体" panose="02010600030101010101" pitchFamily="2" charset="-122"/>
              </a:rPr>
              <a:t>设置为</a:t>
            </a:r>
            <a:r>
              <a:rPr lang="en-US" altLang="zh-CN" dirty="0">
                <a:latin typeface="宋体" panose="02010600030101010101" pitchFamily="2" charset="-122"/>
                <a:ea typeface="宋体" panose="02010600030101010101" pitchFamily="2" charset="-122"/>
              </a:rPr>
              <a:t>VMALLOC_END</a:t>
            </a:r>
            <a:r>
              <a:rPr lang="zh-CN" altLang="en-US" dirty="0">
                <a:latin typeface="宋体" panose="02010600030101010101" pitchFamily="2" charset="-122"/>
                <a:ea typeface="宋体" panose="02010600030101010101" pitchFamily="2" charset="-122"/>
              </a:rPr>
              <a:t>来追踪可用内存空洞。最后，将</a:t>
            </a:r>
            <a:r>
              <a:rPr lang="en-US" altLang="zh-CN" dirty="0" err="1">
                <a:latin typeface="宋体" panose="02010600030101010101" pitchFamily="2" charset="-122"/>
                <a:ea typeface="宋体" panose="02010600030101010101" pitchFamily="2" charset="-122"/>
              </a:rPr>
              <a:t>vmap_initialized</a:t>
            </a:r>
            <a:r>
              <a:rPr lang="zh-CN" altLang="en-US" dirty="0">
                <a:latin typeface="宋体" panose="02010600030101010101" pitchFamily="2" charset="-122"/>
                <a:ea typeface="宋体" panose="02010600030101010101" pitchFamily="2" charset="-122"/>
              </a:rPr>
              <a:t>标志设为真，表示虚拟内存系统已经完成初始化。</a:t>
            </a:r>
            <a:endParaRPr lang="zh-CN" altLang="en-US" dirty="0">
              <a:latin typeface="宋体" panose="02010600030101010101" pitchFamily="2" charset="-122"/>
              <a:ea typeface="宋体" panose="02010600030101010101" pitchFamily="2" charset="-122"/>
            </a:endParaRPr>
          </a:p>
        </p:txBody>
      </p:sp>
      <p:pic>
        <p:nvPicPr>
          <p:cNvPr id="6" name="图片 5"/>
          <p:cNvPicPr>
            <a:picLocks noChangeAspect="1"/>
          </p:cNvPicPr>
          <p:nvPr/>
        </p:nvPicPr>
        <p:blipFill>
          <a:blip r:embed="rId1"/>
          <a:stretch>
            <a:fillRect/>
          </a:stretch>
        </p:blipFill>
        <p:spPr>
          <a:xfrm>
            <a:off x="838200" y="1235075"/>
            <a:ext cx="4831715" cy="5434965"/>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4690" y="303530"/>
            <a:ext cx="11662410" cy="698500"/>
          </a:xfrm>
        </p:spPr>
        <p:txBody>
          <a:bodyPr/>
          <a:lstStyle/>
          <a:p>
            <a:r>
              <a:rPr lang="zh-CN" altLang="en-US" sz="3600" dirty="0">
                <a:latin typeface="宋体" panose="02010600030101010101" pitchFamily="2" charset="-122"/>
                <a:ea typeface="宋体" panose="02010600030101010101" pitchFamily="2" charset="-122"/>
              </a:rPr>
              <a:t>页分配器初始化</a:t>
            </a:r>
            <a:r>
              <a:rPr lang="en-US" altLang="zh-CN" sz="3600" dirty="0">
                <a:latin typeface="宋体" panose="02010600030101010101" pitchFamily="2" charset="-122"/>
                <a:ea typeface="宋体" panose="02010600030101010101" pitchFamily="2" charset="-122"/>
              </a:rPr>
              <a:t>:</a:t>
            </a:r>
            <a:r>
              <a:rPr lang="en-US" altLang="zh-CN" sz="3600" dirty="0" err="1">
                <a:latin typeface="宋体" panose="02010600030101010101" pitchFamily="2" charset="-122"/>
                <a:ea typeface="宋体" panose="02010600030101010101" pitchFamily="2" charset="-122"/>
              </a:rPr>
              <a:t>build_all_zonelists</a:t>
            </a:r>
            <a:r>
              <a:rPr lang="en-US" altLang="zh-CN" sz="3600" dirty="0">
                <a:latin typeface="宋体" panose="02010600030101010101" pitchFamily="2" charset="-122"/>
                <a:ea typeface="宋体" panose="02010600030101010101" pitchFamily="2" charset="-122"/>
              </a:rPr>
              <a:t>(NULL, NULL)</a:t>
            </a:r>
            <a:endParaRPr lang="en-US" altLang="zh-CN" sz="3600"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6817895" y="1690688"/>
            <a:ext cx="4535905" cy="4998870"/>
          </a:xfrm>
        </p:spPr>
        <p:txBody>
          <a:bodyPr>
            <a:normAutofit/>
          </a:bodyPr>
          <a:lstStyle/>
          <a:p>
            <a:pPr marL="0" indent="0">
              <a:buNone/>
            </a:pPr>
            <a:endParaRPr lang="zh-CN" altLang="en-US" dirty="0"/>
          </a:p>
          <a:p>
            <a:pPr marL="0" indent="0">
              <a:buNone/>
            </a:pPr>
            <a:endParaRPr lang="zh-CN" altLang="en-US" dirty="0"/>
          </a:p>
        </p:txBody>
      </p:sp>
      <p:sp>
        <p:nvSpPr>
          <p:cNvPr id="5" name="文本框 4"/>
          <p:cNvSpPr txBox="1"/>
          <p:nvPr/>
        </p:nvSpPr>
        <p:spPr>
          <a:xfrm>
            <a:off x="529590" y="1320800"/>
            <a:ext cx="11662410" cy="5262880"/>
          </a:xfrm>
          <a:prstGeom prst="rect">
            <a:avLst/>
          </a:prstGeom>
          <a:noFill/>
        </p:spPr>
        <p:txBody>
          <a:bodyPr wrap="square" rtlCol="0">
            <a:noAutofit/>
          </a:bodyPr>
          <a:lstStyle/>
          <a:p>
            <a:pPr indent="0" fontAlgn="auto">
              <a:lnSpc>
                <a:spcPct val="150000"/>
              </a:lnSpc>
            </a:pPr>
            <a:r>
              <a:rPr lang="zh-CN" altLang="en-US" sz="2800" dirty="0">
                <a:latin typeface="宋体" panose="02010600030101010101" pitchFamily="2" charset="-122"/>
                <a:ea typeface="宋体" panose="02010600030101010101" pitchFamily="2" charset="-122"/>
              </a:rPr>
              <a:t>函数逻辑：</a:t>
            </a:r>
            <a:endParaRPr lang="en-US" altLang="zh-CN" sz="2800" dirty="0">
              <a:latin typeface="宋体" panose="02010600030101010101" pitchFamily="2" charset="-122"/>
              <a:ea typeface="宋体" panose="02010600030101010101" pitchFamily="2" charset="-122"/>
            </a:endParaRPr>
          </a:p>
          <a:p>
            <a:pPr indent="0" fontAlgn="auto">
              <a:lnSpc>
                <a:spcPct val="150000"/>
              </a:lnSpc>
            </a:pPr>
            <a:r>
              <a:rPr lang="en-US" altLang="zh-CN" sz="2800" dirty="0">
                <a:latin typeface="宋体" panose="02010600030101010101" pitchFamily="2" charset="-122"/>
                <a:ea typeface="宋体" panose="02010600030101010101" pitchFamily="2" charset="-122"/>
              </a:rPr>
              <a:t>1.</a:t>
            </a:r>
            <a:r>
              <a:rPr lang="zh-CN" altLang="en-US" sz="2800" dirty="0">
                <a:latin typeface="宋体" panose="02010600030101010101" pitchFamily="2" charset="-122"/>
                <a:ea typeface="宋体" panose="02010600030101010101" pitchFamily="2" charset="-122"/>
              </a:rPr>
              <a:t>初始化，声明变量 </a:t>
            </a:r>
            <a:r>
              <a:rPr lang="en-US" altLang="zh-CN" sz="2800" dirty="0" err="1">
                <a:latin typeface="宋体" panose="02010600030101010101" pitchFamily="2" charset="-122"/>
                <a:ea typeface="宋体" panose="02010600030101010101" pitchFamily="2" charset="-122"/>
              </a:rPr>
              <a:t>build_in_progress</a:t>
            </a:r>
            <a:r>
              <a:rPr lang="zh-CN" altLang="en-US" sz="2800" dirty="0">
                <a:latin typeface="宋体" panose="02010600030101010101" pitchFamily="2" charset="-122"/>
                <a:ea typeface="宋体" panose="02010600030101010101" pitchFamily="2" charset="-122"/>
              </a:rPr>
              <a:t>、</a:t>
            </a:r>
            <a:r>
              <a:rPr lang="en-US" altLang="zh-CN" sz="2800" dirty="0" err="1">
                <a:latin typeface="宋体" panose="02010600030101010101" pitchFamily="2" charset="-122"/>
                <a:ea typeface="宋体" panose="02010600030101010101" pitchFamily="2" charset="-122"/>
              </a:rPr>
              <a:t>cpu_map</a:t>
            </a:r>
            <a:r>
              <a:rPr lang="zh-CN" altLang="en-US" sz="2800" dirty="0">
                <a:latin typeface="宋体" panose="02010600030101010101" pitchFamily="2" charset="-122"/>
                <a:ea typeface="宋体" panose="02010600030101010101" pitchFamily="2" charset="-122"/>
              </a:rPr>
              <a:t>、</a:t>
            </a:r>
            <a:r>
              <a:rPr lang="en-US" altLang="zh-CN" sz="2800" dirty="0" err="1">
                <a:latin typeface="宋体" panose="02010600030101010101" pitchFamily="2" charset="-122"/>
                <a:ea typeface="宋体" panose="02010600030101010101" pitchFamily="2" charset="-122"/>
              </a:rPr>
              <a:t>node_load</a:t>
            </a:r>
            <a:r>
              <a:rPr lang="zh-CN" altLang="en-US" sz="2800" dirty="0">
                <a:latin typeface="宋体" panose="02010600030101010101" pitchFamily="2" charset="-122"/>
                <a:ea typeface="宋体" panose="02010600030101010101" pitchFamily="2" charset="-122"/>
              </a:rPr>
              <a:t>、</a:t>
            </a:r>
            <a:r>
              <a:rPr lang="en-US" altLang="zh-CN" sz="2800" dirty="0">
                <a:latin typeface="宋体" panose="02010600030101010101" pitchFamily="2" charset="-122"/>
                <a:ea typeface="宋体" panose="02010600030101010101" pitchFamily="2" charset="-122"/>
              </a:rPr>
              <a:t>reliable node mask</a:t>
            </a:r>
            <a:endParaRPr lang="en-US" altLang="zh-CN" sz="2800" dirty="0">
              <a:latin typeface="宋体" panose="02010600030101010101" pitchFamily="2" charset="-122"/>
              <a:ea typeface="宋体" panose="02010600030101010101" pitchFamily="2" charset="-122"/>
            </a:endParaRPr>
          </a:p>
          <a:p>
            <a:pPr indent="0" fontAlgn="auto">
              <a:lnSpc>
                <a:spcPct val="150000"/>
              </a:lnSpc>
            </a:pPr>
            <a:r>
              <a:rPr lang="en-US" altLang="zh-CN" sz="2800" dirty="0">
                <a:latin typeface="宋体" panose="02010600030101010101" pitchFamily="2" charset="-122"/>
                <a:ea typeface="宋体" panose="02010600030101010101" pitchFamily="2" charset="-122"/>
              </a:rPr>
              <a:t>2.</a:t>
            </a:r>
            <a:r>
              <a:rPr lang="zh-CN" altLang="en-US" sz="2800" b="0" i="0" dirty="0">
                <a:solidFill>
                  <a:srgbClr val="24292F"/>
                </a:solidFill>
                <a:effectLst/>
                <a:latin typeface="宋体" panose="02010600030101010101" pitchFamily="2" charset="-122"/>
                <a:ea typeface="宋体" panose="02010600030101010101" pitchFamily="2" charset="-122"/>
              </a:rPr>
              <a:t>遍历所有在线的内存节点，针对每个节点，更新 “</a:t>
            </a:r>
            <a:r>
              <a:rPr lang="en-US" altLang="zh-CN" sz="2800" b="0" i="0" dirty="0">
                <a:solidFill>
                  <a:srgbClr val="24292F"/>
                </a:solidFill>
                <a:effectLst/>
                <a:latin typeface="宋体" panose="02010600030101010101" pitchFamily="2" charset="-122"/>
                <a:ea typeface="宋体" panose="02010600030101010101" pitchFamily="2" charset="-122"/>
              </a:rPr>
              <a:t>reliable </a:t>
            </a:r>
            <a:r>
              <a:rPr lang="en-US" altLang="zh-CN" sz="2800" b="0" i="0" dirty="0" err="1">
                <a:solidFill>
                  <a:srgbClr val="24292F"/>
                </a:solidFill>
                <a:effectLst/>
                <a:latin typeface="宋体" panose="02010600030101010101" pitchFamily="2" charset="-122"/>
                <a:ea typeface="宋体" panose="02010600030101010101" pitchFamily="2" charset="-122"/>
              </a:rPr>
              <a:t>lowmem</a:t>
            </a:r>
            <a:r>
              <a:rPr lang="en-US" altLang="zh-CN" sz="2800" b="0" i="0" dirty="0">
                <a:solidFill>
                  <a:srgbClr val="24292F"/>
                </a:solidFill>
                <a:effectLst/>
                <a:latin typeface="宋体" panose="02010600030101010101" pitchFamily="2" charset="-122"/>
                <a:ea typeface="宋体" panose="02010600030101010101" pitchFamily="2" charset="-122"/>
              </a:rPr>
              <a:t>”</a:t>
            </a:r>
            <a:r>
              <a:rPr lang="zh-CN" altLang="en-US" sz="2800" b="0" i="0" dirty="0">
                <a:solidFill>
                  <a:srgbClr val="24292F"/>
                </a:solidFill>
                <a:effectLst/>
                <a:latin typeface="宋体" panose="02010600030101010101" pitchFamily="2" charset="-122"/>
                <a:ea typeface="宋体" panose="02010600030101010101" pitchFamily="2" charset="-122"/>
              </a:rPr>
              <a:t>。</a:t>
            </a:r>
            <a:endParaRPr lang="zh-CN" altLang="en-US" sz="2800" b="0" i="0" dirty="0">
              <a:solidFill>
                <a:srgbClr val="24292F"/>
              </a:solidFill>
              <a:effectLst/>
              <a:latin typeface="宋体" panose="02010600030101010101" pitchFamily="2" charset="-122"/>
              <a:ea typeface="宋体" panose="02010600030101010101" pitchFamily="2" charset="-122"/>
            </a:endParaRPr>
          </a:p>
          <a:p>
            <a:pPr indent="0" fontAlgn="auto">
              <a:lnSpc>
                <a:spcPct val="150000"/>
              </a:lnSpc>
            </a:pPr>
            <a:r>
              <a:rPr lang="en-US" altLang="zh-CN" sz="2800" dirty="0">
                <a:latin typeface="宋体" panose="02010600030101010101" pitchFamily="2" charset="-122"/>
                <a:ea typeface="宋体" panose="02010600030101010101" pitchFamily="2" charset="-122"/>
              </a:rPr>
              <a:t>3.</a:t>
            </a:r>
            <a:r>
              <a:rPr lang="zh-CN" altLang="en-US" sz="2800" b="0" i="0" dirty="0">
                <a:solidFill>
                  <a:srgbClr val="24292F"/>
                </a:solidFill>
                <a:effectLst/>
                <a:latin typeface="宋体" panose="02010600030101010101" pitchFamily="2" charset="-122"/>
                <a:ea typeface="宋体" panose="02010600030101010101" pitchFamily="2" charset="-122"/>
              </a:rPr>
              <a:t>重置所有区域（</a:t>
            </a:r>
            <a:r>
              <a:rPr lang="en-US" altLang="zh-CN" sz="2800" b="0" i="0" dirty="0">
                <a:solidFill>
                  <a:srgbClr val="24292F"/>
                </a:solidFill>
                <a:effectLst/>
                <a:latin typeface="宋体" panose="02010600030101010101" pitchFamily="2" charset="-122"/>
                <a:ea typeface="宋体" panose="02010600030101010101" pitchFamily="2" charset="-122"/>
              </a:rPr>
              <a:t>zone</a:t>
            </a:r>
            <a:r>
              <a:rPr lang="zh-CN" altLang="en-US" sz="2800" b="0" i="0" dirty="0">
                <a:solidFill>
                  <a:srgbClr val="24292F"/>
                </a:solidFill>
                <a:effectLst/>
                <a:latin typeface="宋体" panose="02010600030101010101" pitchFamily="2" charset="-122"/>
                <a:ea typeface="宋体" panose="02010600030101010101" pitchFamily="2" charset="-122"/>
              </a:rPr>
              <a:t>）的</a:t>
            </a:r>
            <a:r>
              <a:rPr lang="en-US" altLang="zh-CN" sz="2800" b="0" i="0" dirty="0">
                <a:solidFill>
                  <a:srgbClr val="24292F"/>
                </a:solidFill>
                <a:effectLst/>
                <a:latin typeface="宋体" panose="02010600030101010101" pitchFamily="2" charset="-122"/>
                <a:ea typeface="宋体" panose="02010600030101010101" pitchFamily="2" charset="-122"/>
              </a:rPr>
              <a:t>CPU</a:t>
            </a:r>
            <a:r>
              <a:rPr lang="zh-CN" altLang="en-US" sz="2800" b="0" i="0" dirty="0">
                <a:solidFill>
                  <a:srgbClr val="24292F"/>
                </a:solidFill>
                <a:effectLst/>
                <a:latin typeface="宋体" panose="02010600030101010101" pitchFamily="2" charset="-122"/>
                <a:ea typeface="宋体" panose="02010600030101010101" pitchFamily="2" charset="-122"/>
              </a:rPr>
              <a:t>页集（</a:t>
            </a:r>
            <a:r>
              <a:rPr lang="en-US" altLang="zh-CN" sz="2800" b="0" i="0" dirty="0" err="1">
                <a:solidFill>
                  <a:srgbClr val="24292F"/>
                </a:solidFill>
                <a:effectLst/>
                <a:latin typeface="宋体" panose="02010600030101010101" pitchFamily="2" charset="-122"/>
                <a:ea typeface="宋体" panose="02010600030101010101" pitchFamily="2" charset="-122"/>
              </a:rPr>
              <a:t>pagesets</a:t>
            </a:r>
            <a:r>
              <a:rPr lang="zh-CN" altLang="en-US" sz="2800" b="0" i="0" dirty="0">
                <a:solidFill>
                  <a:srgbClr val="24292F"/>
                </a:solidFill>
                <a:effectLst/>
                <a:latin typeface="宋体" panose="02010600030101010101" pitchFamily="2" charset="-122"/>
                <a:ea typeface="宋体" panose="02010600030101010101" pitchFamily="2" charset="-122"/>
              </a:rPr>
              <a:t>）。</a:t>
            </a:r>
            <a:endParaRPr lang="zh-CN" altLang="en-US" sz="2800" b="0" i="0" dirty="0">
              <a:solidFill>
                <a:srgbClr val="24292F"/>
              </a:solidFill>
              <a:effectLst/>
              <a:latin typeface="宋体" panose="02010600030101010101" pitchFamily="2" charset="-122"/>
              <a:ea typeface="宋体" panose="02010600030101010101" pitchFamily="2" charset="-122"/>
            </a:endParaRPr>
          </a:p>
          <a:p>
            <a:pPr indent="0" fontAlgn="auto">
              <a:lnSpc>
                <a:spcPct val="150000"/>
              </a:lnSpc>
            </a:pPr>
            <a:r>
              <a:rPr lang="en-US" altLang="zh-CN" sz="2800" dirty="0">
                <a:latin typeface="宋体" panose="02010600030101010101" pitchFamily="2" charset="-122"/>
                <a:ea typeface="宋体" panose="02010600030101010101" pitchFamily="2" charset="-122"/>
              </a:rPr>
              <a:t>4.</a:t>
            </a:r>
            <a:r>
              <a:rPr lang="zh-CN" altLang="en-US" sz="2800" b="0" i="0" dirty="0">
                <a:solidFill>
                  <a:srgbClr val="24292F"/>
                </a:solidFill>
                <a:effectLst/>
                <a:latin typeface="宋体" panose="02010600030101010101" pitchFamily="2" charset="-122"/>
                <a:ea typeface="宋体" panose="02010600030101010101" pitchFamily="2" charset="-122"/>
              </a:rPr>
              <a:t>设置区域列表的顺序和内存节点的信息，然后构建区域列表。</a:t>
            </a:r>
            <a:endParaRPr lang="zh-CN" altLang="en-US" sz="2800" b="0" i="0" dirty="0">
              <a:solidFill>
                <a:srgbClr val="24292F"/>
              </a:solidFill>
              <a:effectLst/>
              <a:latin typeface="宋体" panose="02010600030101010101" pitchFamily="2" charset="-122"/>
              <a:ea typeface="宋体" panose="02010600030101010101" pitchFamily="2" charset="-122"/>
            </a:endParaRPr>
          </a:p>
          <a:p>
            <a:pPr indent="0" fontAlgn="auto">
              <a:lnSpc>
                <a:spcPct val="150000"/>
              </a:lnSpc>
            </a:pPr>
            <a:r>
              <a:rPr lang="en-US" altLang="zh-CN" sz="2800" dirty="0">
                <a:latin typeface="宋体" panose="02010600030101010101" pitchFamily="2" charset="-122"/>
                <a:ea typeface="宋体" panose="02010600030101010101" pitchFamily="2" charset="-122"/>
              </a:rPr>
              <a:t>5.</a:t>
            </a:r>
            <a:r>
              <a:rPr lang="zh-CN" altLang="en-US" sz="2800" b="0" i="0" dirty="0">
                <a:solidFill>
                  <a:srgbClr val="24292F"/>
                </a:solidFill>
                <a:effectLst/>
                <a:latin typeface="宋体" panose="02010600030101010101" pitchFamily="2" charset="-122"/>
                <a:ea typeface="宋体" panose="02010600030101010101" pitchFamily="2" charset="-122"/>
              </a:rPr>
              <a:t>遍历其他节点，构建这些节点的区域列表。</a:t>
            </a:r>
            <a:endParaRPr lang="zh-CN" altLang="en-US" sz="2800" b="0" i="0" dirty="0">
              <a:solidFill>
                <a:srgbClr val="24292F"/>
              </a:solidFill>
              <a:effectLst/>
              <a:latin typeface="宋体" panose="02010600030101010101" pitchFamily="2" charset="-122"/>
              <a:ea typeface="宋体" panose="02010600030101010101" pitchFamily="2" charset="-122"/>
            </a:endParaRPr>
          </a:p>
          <a:p>
            <a:endParaRPr lang="zh-CN"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页分配器初始化</a:t>
            </a:r>
            <a:r>
              <a:rPr lang="en-US" altLang="zh-CN" dirty="0">
                <a:latin typeface="宋体" panose="02010600030101010101" pitchFamily="2" charset="-122"/>
                <a:ea typeface="宋体" panose="02010600030101010101" pitchFamily="2" charset="-122"/>
              </a:rPr>
              <a:t>:</a:t>
            </a:r>
            <a:r>
              <a:rPr lang="en-US" altLang="zh-CN" dirty="0" err="1">
                <a:latin typeface="宋体" panose="02010600030101010101" pitchFamily="2" charset="-122"/>
                <a:ea typeface="宋体" panose="02010600030101010101" pitchFamily="2" charset="-122"/>
              </a:rPr>
              <a:t>page_alloc_init</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1210310" y="4667250"/>
            <a:ext cx="6948170" cy="1318895"/>
          </a:xfrm>
        </p:spPr>
        <p:txBody>
          <a:bodyPr>
            <a:normAutofit/>
          </a:bodyPr>
          <a:lstStyle/>
          <a:p>
            <a:pPr marL="0" indent="0">
              <a:buNone/>
            </a:pPr>
            <a:r>
              <a:rPr lang="en-US" altLang="zh-CN" dirty="0" err="1">
                <a:latin typeface="宋体" panose="02010600030101010101" pitchFamily="2" charset="-122"/>
                <a:ea typeface="宋体" panose="02010600030101010101" pitchFamily="2" charset="-122"/>
              </a:rPr>
              <a:t>page_alloc_init</a:t>
            </a:r>
            <a:r>
              <a:rPr lang="zh-CN" altLang="en-US" dirty="0">
                <a:latin typeface="宋体" panose="02010600030101010101" pitchFamily="2" charset="-122"/>
                <a:ea typeface="宋体" panose="02010600030101010101" pitchFamily="2" charset="-122"/>
              </a:rPr>
              <a:t>（）函数是内核初始化的一部分，专门用于页面分配器的初始化。</a:t>
            </a:r>
            <a:endParaRPr lang="zh-CN" altLang="en-US" dirty="0">
              <a:latin typeface="宋体" panose="02010600030101010101" pitchFamily="2" charset="-122"/>
              <a:ea typeface="宋体" panose="02010600030101010101" pitchFamily="2" charset="-122"/>
            </a:endParaRPr>
          </a:p>
        </p:txBody>
      </p:sp>
      <p:pic>
        <p:nvPicPr>
          <p:cNvPr id="7" name="图片 6"/>
          <p:cNvPicPr>
            <a:picLocks noChangeAspect="1"/>
          </p:cNvPicPr>
          <p:nvPr/>
        </p:nvPicPr>
        <p:blipFill>
          <a:blip r:embed="rId1"/>
          <a:stretch>
            <a:fillRect/>
          </a:stretch>
        </p:blipFill>
        <p:spPr>
          <a:xfrm>
            <a:off x="814705" y="1539240"/>
            <a:ext cx="8312150" cy="27539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华文新魏" panose="02010800040101010101" charset="-122"/>
                <a:ea typeface="华文新魏" panose="02010800040101010101" charset="-122"/>
              </a:rPr>
              <a:t>Q4</a:t>
            </a:r>
            <a:r>
              <a:rPr lang="zh-CN" altLang="en-US" sz="2665" dirty="0">
                <a:latin typeface="宋体" panose="02010600030101010101" pitchFamily="2" charset="-122"/>
                <a:ea typeface="宋体" panose="02010600030101010101" pitchFamily="2" charset="-122"/>
              </a:rPr>
              <a:t>：</a:t>
            </a:r>
            <a:r>
              <a:rPr lang="zh-CN" altLang="en-US" sz="2665" dirty="0">
                <a:latin typeface="宋体" panose="02010600030101010101" pitchFamily="2" charset="-122"/>
                <a:ea typeface="宋体" panose="02010600030101010101" pitchFamily="2" charset="-122"/>
                <a:cs typeface="宋体" panose="02010600030101010101" pitchFamily="2" charset="-122"/>
              </a:rPr>
              <a:t>xv6 中可用物理内存是用什么数据结构进</a:t>
            </a:r>
            <a:r>
              <a:rPr lang="zh-CN" altLang="en-US" sz="2665" dirty="0">
                <a:latin typeface="宋体" panose="02010600030101010101" pitchFamily="2" charset="-122"/>
                <a:ea typeface="宋体" panose="02010600030101010101" pitchFamily="2" charset="-122"/>
                <a:cs typeface="宋体" panose="02010600030101010101" pitchFamily="2" charset="-122"/>
              </a:rPr>
              <a:t>行组织管理的？</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sp>
        <p:nvSpPr>
          <p:cNvPr id="3" name="内容占位符 2"/>
          <p:cNvSpPr/>
          <p:nvPr>
            <p:ph idx="1"/>
          </p:nvPr>
        </p:nvSpPr>
        <p:spPr>
          <a:xfrm>
            <a:off x="742950" y="1339850"/>
            <a:ext cx="10515600" cy="1003300"/>
          </a:xfrm>
        </p:spPr>
        <p:txBody>
          <a:bodyPr/>
          <a:p>
            <a:pPr marL="0" indent="0">
              <a:buNone/>
            </a:pPr>
            <a:r>
              <a:rPr lang="zh-CN" altLang="en-US">
                <a:latin typeface="宋体" panose="02010600030101010101" pitchFamily="2" charset="-122"/>
                <a:ea typeface="宋体" panose="02010600030101010101" pitchFamily="2" charset="-122"/>
              </a:rPr>
              <a:t>答：链表</a:t>
            </a:r>
            <a:endParaRPr lang="zh-CN" altLang="en-US">
              <a:latin typeface="宋体" panose="02010600030101010101" pitchFamily="2" charset="-122"/>
              <a:ea typeface="宋体" panose="02010600030101010101" pitchFamily="2" charset="-122"/>
            </a:endParaRPr>
          </a:p>
        </p:txBody>
      </p:sp>
      <p:pic>
        <p:nvPicPr>
          <p:cNvPr id="10" name="图片 9"/>
          <p:cNvPicPr>
            <a:picLocks noChangeAspect="1"/>
          </p:cNvPicPr>
          <p:nvPr/>
        </p:nvPicPr>
        <p:blipFill>
          <a:blip r:embed="rId1"/>
          <a:stretch>
            <a:fillRect/>
          </a:stretch>
        </p:blipFill>
        <p:spPr>
          <a:xfrm>
            <a:off x="838200" y="1925955"/>
            <a:ext cx="3281680" cy="2184400"/>
          </a:xfrm>
          <a:prstGeom prst="rect">
            <a:avLst/>
          </a:prstGeom>
        </p:spPr>
      </p:pic>
      <p:sp>
        <p:nvSpPr>
          <p:cNvPr id="11" name="文本框 10"/>
          <p:cNvSpPr txBox="1"/>
          <p:nvPr/>
        </p:nvSpPr>
        <p:spPr>
          <a:xfrm>
            <a:off x="4239260" y="2133600"/>
            <a:ext cx="6858000" cy="1476375"/>
          </a:xfrm>
          <a:prstGeom prst="rect">
            <a:avLst/>
          </a:prstGeom>
          <a:noFill/>
        </p:spPr>
        <p:txBody>
          <a:bodyPr wrap="square" rtlCol="0">
            <a:spAutoFit/>
          </a:bodyPr>
          <a:p>
            <a:r>
              <a:rPr lang="zh-CN" altLang="en-US"/>
              <a:t>结构体</a:t>
            </a:r>
            <a:r>
              <a:rPr lang="en-US" altLang="zh-CN"/>
              <a:t>run</a:t>
            </a:r>
            <a:r>
              <a:rPr lang="zh-CN" altLang="en-US"/>
              <a:t>为链表结点，指向下一个可用物理内存块（大小</a:t>
            </a:r>
            <a:r>
              <a:rPr lang="en-US" altLang="zh-CN"/>
              <a:t>4KB</a:t>
            </a:r>
            <a:r>
              <a:rPr lang="zh-CN" altLang="en-US"/>
              <a:t>）</a:t>
            </a:r>
            <a:endParaRPr lang="zh-CN" altLang="en-US"/>
          </a:p>
          <a:p>
            <a:endParaRPr lang="en-US" altLang="zh-CN"/>
          </a:p>
          <a:p>
            <a:r>
              <a:rPr lang="zh-CN" altLang="en-US">
                <a:sym typeface="+mn-ea"/>
              </a:rPr>
              <a:t>结构体</a:t>
            </a:r>
            <a:r>
              <a:rPr lang="en-US" altLang="zh-CN"/>
              <a:t>kmem</a:t>
            </a:r>
            <a:r>
              <a:rPr lang="zh-CN" altLang="en-US"/>
              <a:t>为链表表头，有一个指向</a:t>
            </a:r>
            <a:r>
              <a:rPr lang="en-US" altLang="zh-CN"/>
              <a:t>run</a:t>
            </a:r>
            <a:r>
              <a:rPr lang="zh-CN" altLang="en-US"/>
              <a:t>结构体的指针</a:t>
            </a:r>
            <a:r>
              <a:rPr lang="en-US" altLang="zh-CN"/>
              <a:t>“freelist”</a:t>
            </a:r>
            <a:endParaRPr lang="en-US" altLang="zh-CN"/>
          </a:p>
          <a:p>
            <a:endParaRPr lang="en-US" altLang="zh-CN"/>
          </a:p>
          <a:p>
            <a:r>
              <a:rPr lang="zh-CN" altLang="en-US"/>
              <a:t>结构体</a:t>
            </a:r>
            <a:r>
              <a:rPr lang="en-US" altLang="zh-CN"/>
              <a:t>kmem</a:t>
            </a:r>
            <a:r>
              <a:rPr lang="zh-CN" altLang="en-US"/>
              <a:t>还带有一个自旋锁，用来保护这个</a:t>
            </a:r>
            <a:r>
              <a:rPr lang="zh-CN" altLang="en-US"/>
              <a:t>链表</a:t>
            </a:r>
            <a:endParaRPr lang="zh-CN" altLang="en-US"/>
          </a:p>
        </p:txBody>
      </p:sp>
      <p:pic>
        <p:nvPicPr>
          <p:cNvPr id="4" name="图片 3"/>
          <p:cNvPicPr>
            <a:picLocks noChangeAspect="1"/>
          </p:cNvPicPr>
          <p:nvPr/>
        </p:nvPicPr>
        <p:blipFill>
          <a:blip r:embed="rId2"/>
          <a:stretch>
            <a:fillRect/>
          </a:stretch>
        </p:blipFill>
        <p:spPr>
          <a:xfrm>
            <a:off x="1180465" y="4298315"/>
            <a:ext cx="8112760" cy="15900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内存诊断和检测</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p:txBody>
          <a:bodyPr/>
          <a:lstStyle/>
          <a:p>
            <a:r>
              <a:rPr lang="en-US" altLang="zh-CN" dirty="0" err="1">
                <a:latin typeface="宋体" panose="02010600030101010101" pitchFamily="2" charset="-122"/>
                <a:ea typeface="宋体" panose="02010600030101010101" pitchFamily="2" charset="-122"/>
              </a:rPr>
              <a:t>kmemleak_init</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初始化内存泄漏检测器，用于追踪没有正确释放的内存分配，帮助开发者发现和修复内存泄漏的错误。</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宋体" panose="02010600030101010101" pitchFamily="2" charset="-122"/>
                <a:ea typeface="宋体" panose="02010600030101010101" pitchFamily="2" charset="-122"/>
              </a:rPr>
              <a:t>per-CPU</a:t>
            </a:r>
            <a:r>
              <a:rPr lang="zh-CN" altLang="en-US" dirty="0">
                <a:latin typeface="宋体" panose="02010600030101010101" pitchFamily="2" charset="-122"/>
                <a:ea typeface="宋体" panose="02010600030101010101" pitchFamily="2" charset="-122"/>
              </a:rPr>
              <a:t>页面和缓冲区初始化</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p:txBody>
          <a:bodyPr/>
          <a:lstStyle/>
          <a:p>
            <a:pPr fontAlgn="auto">
              <a:lnSpc>
                <a:spcPct val="150000"/>
              </a:lnSpc>
            </a:pPr>
            <a:r>
              <a:rPr lang="en-US" altLang="zh-CN" dirty="0" err="1">
                <a:latin typeface="宋体" panose="02010600030101010101" pitchFamily="2" charset="-122"/>
                <a:ea typeface="宋体" panose="02010600030101010101" pitchFamily="2" charset="-122"/>
              </a:rPr>
              <a:t>setup_per_cpu_areas</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设置每个</a:t>
            </a:r>
            <a:r>
              <a:rPr lang="en-US" altLang="zh-CN" dirty="0">
                <a:latin typeface="宋体" panose="02010600030101010101" pitchFamily="2" charset="-122"/>
                <a:ea typeface="宋体" panose="02010600030101010101" pitchFamily="2" charset="-122"/>
              </a:rPr>
              <a:t>CPU</a:t>
            </a:r>
            <a:r>
              <a:rPr lang="zh-CN" altLang="en-US" dirty="0">
                <a:latin typeface="宋体" panose="02010600030101010101" pitchFamily="2" charset="-122"/>
                <a:ea typeface="宋体" panose="02010600030101010101" pitchFamily="2" charset="-122"/>
              </a:rPr>
              <a:t>的特定的变量和内存区域。</a:t>
            </a:r>
            <a:endParaRPr lang="zh-CN" altLang="en-US" dirty="0">
              <a:latin typeface="宋体" panose="02010600030101010101" pitchFamily="2" charset="-122"/>
              <a:ea typeface="宋体" panose="02010600030101010101" pitchFamily="2" charset="-122"/>
            </a:endParaRPr>
          </a:p>
          <a:p>
            <a:pPr fontAlgn="auto">
              <a:lnSpc>
                <a:spcPct val="150000"/>
              </a:lnSpc>
            </a:pPr>
            <a:r>
              <a:rPr lang="en-US" altLang="zh-CN" dirty="0" err="1">
                <a:latin typeface="宋体" panose="02010600030101010101" pitchFamily="2" charset="-122"/>
                <a:ea typeface="宋体" panose="02010600030101010101" pitchFamily="2" charset="-122"/>
              </a:rPr>
              <a:t>setup_per_cpu_pageset</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为每个</a:t>
            </a:r>
            <a:r>
              <a:rPr lang="en-US" altLang="zh-CN" dirty="0">
                <a:latin typeface="宋体" panose="02010600030101010101" pitchFamily="2" charset="-122"/>
                <a:ea typeface="宋体" panose="02010600030101010101" pitchFamily="2" charset="-122"/>
              </a:rPr>
              <a:t>CPU</a:t>
            </a:r>
            <a:r>
              <a:rPr lang="zh-CN" altLang="en-US" dirty="0">
                <a:latin typeface="宋体" panose="02010600030101010101" pitchFamily="2" charset="-122"/>
                <a:ea typeface="宋体" panose="02010600030101010101" pitchFamily="2" charset="-122"/>
              </a:rPr>
              <a:t>初始化内存页的</a:t>
            </a:r>
            <a:r>
              <a:rPr lang="en-US" altLang="zh-CN" dirty="0">
                <a:latin typeface="宋体" panose="02010600030101010101" pitchFamily="2" charset="-122"/>
                <a:ea typeface="宋体" panose="02010600030101010101" pitchFamily="2" charset="-122"/>
              </a:rPr>
              <a:t>sets</a:t>
            </a:r>
            <a:r>
              <a:rPr lang="zh-CN" altLang="en-US" dirty="0">
                <a:latin typeface="宋体" panose="02010600030101010101" pitchFamily="2" charset="-122"/>
                <a:ea typeface="宋体" panose="02010600030101010101" pitchFamily="2" charset="-122"/>
              </a:rPr>
              <a:t>，这对于提高多核系统的内存分配性能很重要。</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内存优化和配置</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p:txBody>
          <a:bodyPr/>
          <a:lstStyle/>
          <a:p>
            <a:pPr fontAlgn="auto">
              <a:lnSpc>
                <a:spcPct val="150000"/>
              </a:lnSpc>
            </a:pPr>
            <a:r>
              <a:rPr lang="en-US" altLang="zh-CN" dirty="0" err="1">
                <a:latin typeface="宋体" panose="02010600030101010101" pitchFamily="2" charset="-122"/>
                <a:ea typeface="宋体" panose="02010600030101010101" pitchFamily="2" charset="-122"/>
              </a:rPr>
              <a:t>page_ext_init</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该函数负责初始化页扩展数据结构，这些数据结构用于追踪额外的页面元信息。</a:t>
            </a:r>
            <a:endParaRPr lang="zh-CN" altLang="en-US" dirty="0">
              <a:latin typeface="宋体" panose="02010600030101010101" pitchFamily="2" charset="-122"/>
              <a:ea typeface="宋体" panose="02010600030101010101" pitchFamily="2" charset="-122"/>
            </a:endParaRPr>
          </a:p>
          <a:p>
            <a:pPr fontAlgn="auto">
              <a:lnSpc>
                <a:spcPct val="150000"/>
              </a:lnSpc>
            </a:pPr>
            <a:r>
              <a:rPr lang="en-US" altLang="zh-CN" dirty="0" err="1">
                <a:latin typeface="宋体" panose="02010600030101010101" pitchFamily="2" charset="-122"/>
                <a:ea typeface="宋体" panose="02010600030101010101" pitchFamily="2" charset="-122"/>
              </a:rPr>
              <a:t>workqueue_init_early</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早期初始化工作队列，可能涉及内存分配。</a:t>
            </a:r>
            <a:endParaRPr lang="zh-CN" altLang="en-US" dirty="0">
              <a:latin typeface="宋体" panose="02010600030101010101" pitchFamily="2" charset="-122"/>
              <a:ea typeface="宋体" panose="02010600030101010101" pitchFamily="2" charset="-122"/>
            </a:endParaRPr>
          </a:p>
          <a:p>
            <a:pPr fontAlgn="auto">
              <a:lnSpc>
                <a:spcPct val="150000"/>
              </a:lnSpc>
            </a:pPr>
            <a:r>
              <a:rPr lang="en-US" altLang="zh-CN" dirty="0" err="1">
                <a:latin typeface="宋体" panose="02010600030101010101" pitchFamily="2" charset="-122"/>
                <a:ea typeface="宋体" panose="02010600030101010101" pitchFamily="2" charset="-122"/>
              </a:rPr>
              <a:t>numa_policy_init</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初始化</a:t>
            </a:r>
            <a:r>
              <a:rPr lang="en-US" altLang="zh-CN" dirty="0">
                <a:latin typeface="宋体" panose="02010600030101010101" pitchFamily="2" charset="-122"/>
                <a:ea typeface="宋体" panose="02010600030101010101" pitchFamily="2" charset="-122"/>
              </a:rPr>
              <a:t>NUMA(</a:t>
            </a:r>
            <a:r>
              <a:rPr lang="zh-CN" altLang="en-US" dirty="0">
                <a:latin typeface="宋体" panose="02010600030101010101" pitchFamily="2" charset="-122"/>
                <a:ea typeface="宋体" panose="02010600030101010101" pitchFamily="2" charset="-122"/>
              </a:rPr>
              <a:t>非一致内存访问</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策略，它可以为多处理器配置中优化内存使用。</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总结</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p:txBody>
          <a:bodyPr/>
          <a:lstStyle/>
          <a:p>
            <a:pPr fontAlgn="auto">
              <a:lnSpc>
                <a:spcPct val="110000"/>
              </a:lnSpc>
            </a:pPr>
            <a:r>
              <a:rPr lang="zh-CN" altLang="en-US" b="0" i="0" dirty="0">
                <a:solidFill>
                  <a:srgbClr val="24292F"/>
                </a:solidFill>
                <a:effectLst/>
                <a:latin typeface="宋体" panose="02010600030101010101" pitchFamily="2" charset="-122"/>
                <a:ea typeface="宋体" panose="02010600030101010101" pitchFamily="2" charset="-122"/>
              </a:rPr>
              <a:t>这些步骤确保了在启动过程中内核具有一个完整、一致且安全的内存管理环境，为后续的系统操作奠定了基础。在上述步骤执行完毕之后，内核的内存管理子系统（包括分页机制、内存分配器等）被初始化并可以运行。随着系统的继续启动，内核将管理进程的内存申请、映射和释放等操作。</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01053" y="1032353"/>
            <a:ext cx="11069052" cy="4892675"/>
          </a:xfrm>
          <a:prstGeom prst="rect">
            <a:avLst/>
          </a:prstGeom>
          <a:noFill/>
        </p:spPr>
        <p:txBody>
          <a:bodyPr wrap="square">
            <a:spAutoFit/>
          </a:bodyPr>
          <a:lstStyle/>
          <a:p>
            <a:r>
              <a:rPr lang="en-US" altLang="zh-CN" sz="2400" dirty="0" err="1">
                <a:latin typeface="宋体" panose="02010600030101010101" pitchFamily="2" charset="-122"/>
                <a:ea typeface="宋体" panose="02010600030101010101" pitchFamily="2" charset="-122"/>
              </a:rPr>
              <a:t>https://blog.csdn.net/qq_39993800/article/details/128737689</a:t>
            </a:r>
            <a:endParaRPr lang="en-US" altLang="zh-CN" sz="2400" dirty="0" err="1">
              <a:latin typeface="宋体" panose="02010600030101010101" pitchFamily="2" charset="-122"/>
              <a:ea typeface="宋体" panose="02010600030101010101" pitchFamily="2" charset="-122"/>
            </a:endParaRPr>
          </a:p>
          <a:p>
            <a:r>
              <a:rPr lang="en-US" altLang="zh-CN" sz="2400" dirty="0" err="1">
                <a:latin typeface="宋体" panose="02010600030101010101" pitchFamily="2" charset="-122"/>
                <a:ea typeface="宋体" panose="02010600030101010101" pitchFamily="2" charset="-122"/>
              </a:rPr>
              <a:t>start_kernel</a:t>
            </a:r>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之</a:t>
            </a:r>
            <a:r>
              <a:rPr lang="en-US" altLang="zh-CN" sz="2400" dirty="0" err="1">
                <a:latin typeface="宋体" panose="02010600030101010101" pitchFamily="2" charset="-122"/>
                <a:ea typeface="宋体" panose="02010600030101010101" pitchFamily="2" charset="-122"/>
              </a:rPr>
              <a:t>page_address_init</a:t>
            </a:r>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函数</a:t>
            </a:r>
            <a:r>
              <a:rPr lang="en-US" altLang="zh-CN" sz="2400" dirty="0">
                <a:latin typeface="宋体" panose="02010600030101010101" pitchFamily="2" charset="-122"/>
                <a:ea typeface="宋体" panose="02010600030101010101" pitchFamily="2" charset="-122"/>
              </a:rPr>
              <a:t>-CSDN</a:t>
            </a:r>
            <a:r>
              <a:rPr lang="zh-CN" altLang="en-US" sz="2400" dirty="0">
                <a:latin typeface="宋体" panose="02010600030101010101" pitchFamily="2" charset="-122"/>
                <a:ea typeface="宋体" panose="02010600030101010101" pitchFamily="2" charset="-122"/>
              </a:rPr>
              <a:t>博客</a:t>
            </a:r>
            <a:endParaRPr lang="zh-CN" altLang="en-US" sz="2400" dirty="0">
              <a:latin typeface="宋体" panose="02010600030101010101" pitchFamily="2" charset="-122"/>
              <a:ea typeface="宋体" panose="02010600030101010101" pitchFamily="2" charset="-122"/>
            </a:endParaRPr>
          </a:p>
          <a:p>
            <a:r>
              <a:rPr lang="en-US" altLang="zh-CN" sz="2400" dirty="0">
                <a:latin typeface="宋体" panose="02010600030101010101" pitchFamily="2" charset="-122"/>
                <a:ea typeface="宋体" panose="02010600030101010101" pitchFamily="2" charset="-122"/>
              </a:rPr>
              <a:t>【</a:t>
            </a:r>
            <a:r>
              <a:rPr lang="en-US" altLang="zh-CN" sz="2400" dirty="0" err="1">
                <a:latin typeface="宋体" panose="02010600030101010101" pitchFamily="2" charset="-122"/>
                <a:ea typeface="宋体" panose="02010600030101010101" pitchFamily="2" charset="-122"/>
              </a:rPr>
              <a:t>linux</a:t>
            </a:r>
            <a:r>
              <a:rPr lang="en-US" altLang="zh-CN" sz="2400" dirty="0">
                <a:latin typeface="宋体" panose="02010600030101010101" pitchFamily="2" charset="-122"/>
                <a:ea typeface="宋体" panose="02010600030101010101" pitchFamily="2" charset="-122"/>
              </a:rPr>
              <a:t> </a:t>
            </a:r>
            <a:r>
              <a:rPr lang="en-US" altLang="zh-CN" sz="2400" dirty="0" err="1">
                <a:latin typeface="宋体" panose="02010600030101010101" pitchFamily="2" charset="-122"/>
                <a:ea typeface="宋体" panose="02010600030101010101" pitchFamily="2" charset="-122"/>
              </a:rPr>
              <a:t>kernel】start_kernel</a:t>
            </a:r>
            <a:r>
              <a:rPr lang="zh-CN" altLang="en-US" sz="2400" dirty="0">
                <a:latin typeface="宋体" panose="02010600030101010101" pitchFamily="2" charset="-122"/>
                <a:ea typeface="宋体" panose="02010600030101010101" pitchFamily="2" charset="-122"/>
              </a:rPr>
              <a:t>详解系列之</a:t>
            </a:r>
            <a:r>
              <a:rPr lang="en-US" altLang="zh-CN" sz="2400" dirty="0">
                <a:latin typeface="宋体" panose="02010600030101010101" pitchFamily="2" charset="-122"/>
                <a:ea typeface="宋体" panose="02010600030101010101" pitchFamily="2" charset="-122"/>
              </a:rPr>
              <a:t>【</a:t>
            </a:r>
            <a:r>
              <a:rPr lang="en-US" altLang="zh-CN" sz="2400" dirty="0" err="1">
                <a:latin typeface="宋体" panose="02010600030101010101" pitchFamily="2" charset="-122"/>
                <a:ea typeface="宋体" panose="02010600030101010101" pitchFamily="2" charset="-122"/>
              </a:rPr>
              <a:t>setup_arch</a:t>
            </a:r>
            <a:r>
              <a:rPr lang="en-US" altLang="zh-CN" sz="2400" dirty="0">
                <a:latin typeface="宋体" panose="02010600030101010101" pitchFamily="2" charset="-122"/>
                <a:ea typeface="宋体" panose="02010600030101010101" pitchFamily="2" charset="-122"/>
              </a:rPr>
              <a:t>】-CSDN</a:t>
            </a:r>
            <a:r>
              <a:rPr lang="zh-CN" altLang="en-US" sz="2400" dirty="0">
                <a:latin typeface="宋体" panose="02010600030101010101" pitchFamily="2" charset="-122"/>
                <a:ea typeface="宋体" panose="02010600030101010101" pitchFamily="2" charset="-122"/>
              </a:rPr>
              <a:t>博客</a:t>
            </a:r>
            <a:endParaRPr lang="zh-CN" altLang="en-US" sz="2400" dirty="0">
              <a:latin typeface="宋体" panose="02010600030101010101" pitchFamily="2" charset="-122"/>
              <a:ea typeface="宋体" panose="02010600030101010101" pitchFamily="2" charset="-122"/>
            </a:endParaRPr>
          </a:p>
          <a:p>
            <a:r>
              <a:rPr lang="zh-CN" altLang="en-US" sz="2400" dirty="0">
                <a:latin typeface="宋体" panose="02010600030101010101" pitchFamily="2" charset="-122"/>
                <a:ea typeface="宋体" panose="02010600030101010101" pitchFamily="2" charset="-122"/>
              </a:rPr>
              <a:t>内核启动代码分析之</a:t>
            </a:r>
            <a:r>
              <a:rPr lang="en-US" altLang="zh-CN" sz="2400" dirty="0" err="1">
                <a:latin typeface="宋体" panose="02010600030101010101" pitchFamily="2" charset="-122"/>
                <a:ea typeface="宋体" panose="02010600030101010101" pitchFamily="2" charset="-122"/>
              </a:rPr>
              <a:t>boot_cpu_init</a:t>
            </a:r>
            <a:r>
              <a:rPr lang="en-US" altLang="zh-CN" sz="2400" dirty="0">
                <a:latin typeface="宋体" panose="02010600030101010101" pitchFamily="2" charset="-122"/>
                <a:ea typeface="宋体" panose="02010600030101010101" pitchFamily="2" charset="-122"/>
              </a:rPr>
              <a:t> - </a:t>
            </a:r>
            <a:r>
              <a:rPr lang="zh-CN" altLang="en-US" sz="2400" dirty="0">
                <a:latin typeface="宋体" panose="02010600030101010101" pitchFamily="2" charset="-122"/>
                <a:ea typeface="宋体" panose="02010600030101010101" pitchFamily="2" charset="-122"/>
              </a:rPr>
              <a:t>掘金 </a:t>
            </a:r>
            <a:r>
              <a:rPr lang="en-US" altLang="zh-CN" sz="2400" dirty="0">
                <a:latin typeface="宋体" panose="02010600030101010101" pitchFamily="2" charset="-122"/>
                <a:ea typeface="宋体" panose="02010600030101010101" pitchFamily="2" charset="-122"/>
              </a:rPr>
              <a:t>(juejin.cn)</a:t>
            </a:r>
            <a:endParaRPr lang="en-US" altLang="zh-CN" sz="2400" dirty="0">
              <a:latin typeface="宋体" panose="02010600030101010101" pitchFamily="2" charset="-122"/>
              <a:ea typeface="宋体" panose="02010600030101010101" pitchFamily="2" charset="-122"/>
            </a:endParaRPr>
          </a:p>
          <a:p>
            <a:r>
              <a:rPr lang="zh-CN" altLang="en-US" sz="2400" dirty="0">
                <a:latin typeface="宋体" panose="02010600030101010101" pitchFamily="2" charset="-122"/>
                <a:ea typeface="宋体" panose="02010600030101010101" pitchFamily="2" charset="-122"/>
              </a:rPr>
              <a:t>内存管理之函数</a:t>
            </a:r>
            <a:r>
              <a:rPr lang="en-US" altLang="zh-CN" sz="2400" dirty="0" err="1">
                <a:latin typeface="宋体" panose="02010600030101010101" pitchFamily="2" charset="-122"/>
                <a:ea typeface="宋体" panose="02010600030101010101" pitchFamily="2" charset="-122"/>
              </a:rPr>
              <a:t>mm_init</a:t>
            </a:r>
            <a:r>
              <a:rPr lang="zh-CN" altLang="en-US" sz="2400" dirty="0">
                <a:latin typeface="宋体" panose="02010600030101010101" pitchFamily="2" charset="-122"/>
                <a:ea typeface="宋体" panose="02010600030101010101" pitchFamily="2" charset="-122"/>
              </a:rPr>
              <a:t>解读之</a:t>
            </a:r>
            <a:r>
              <a:rPr lang="en-US" altLang="zh-CN" sz="2400" dirty="0" err="1">
                <a:latin typeface="宋体" panose="02010600030101010101" pitchFamily="2" charset="-122"/>
                <a:ea typeface="宋体" panose="02010600030101010101" pitchFamily="2" charset="-122"/>
              </a:rPr>
              <a:t>mem_init</a:t>
            </a:r>
            <a:r>
              <a:rPr lang="en-US" altLang="zh-CN" sz="2400" dirty="0">
                <a:latin typeface="宋体" panose="02010600030101010101" pitchFamily="2" charset="-122"/>
                <a:ea typeface="宋体" panose="02010600030101010101" pitchFamily="2" charset="-122"/>
              </a:rPr>
              <a:t>-CSDN</a:t>
            </a:r>
            <a:r>
              <a:rPr lang="zh-CN" altLang="en-US" sz="2400" dirty="0">
                <a:latin typeface="宋体" panose="02010600030101010101" pitchFamily="2" charset="-122"/>
                <a:ea typeface="宋体" panose="02010600030101010101" pitchFamily="2" charset="-122"/>
              </a:rPr>
              <a:t>博客</a:t>
            </a:r>
            <a:endParaRPr lang="zh-CN" altLang="en-US" sz="2400" dirty="0">
              <a:latin typeface="宋体" panose="02010600030101010101" pitchFamily="2" charset="-122"/>
              <a:ea typeface="宋体" panose="02010600030101010101" pitchFamily="2" charset="-122"/>
            </a:endParaRPr>
          </a:p>
          <a:p>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内核内存</a:t>
            </a:r>
            <a:r>
              <a:rPr lang="en-US" altLang="zh-CN" sz="2400" dirty="0">
                <a:latin typeface="宋体" panose="02010600030101010101" pitchFamily="2" charset="-122"/>
                <a:ea typeface="宋体" panose="02010600030101010101" pitchFamily="2" charset="-122"/>
              </a:rPr>
              <a:t>] slab</a:t>
            </a:r>
            <a:r>
              <a:rPr lang="zh-CN" altLang="en-US" sz="2400" dirty="0">
                <a:latin typeface="宋体" panose="02010600030101010101" pitchFamily="2" charset="-122"/>
                <a:ea typeface="宋体" panose="02010600030101010101" pitchFamily="2" charset="-122"/>
              </a:rPr>
              <a:t>分配器</a:t>
            </a:r>
            <a:r>
              <a:rPr lang="en-US" altLang="zh-CN" sz="2400" dirty="0">
                <a:latin typeface="宋体" panose="02010600030101010101" pitchFamily="2" charset="-122"/>
                <a:ea typeface="宋体" panose="02010600030101010101" pitchFamily="2" charset="-122"/>
              </a:rPr>
              <a:t>3---</a:t>
            </a:r>
            <a:r>
              <a:rPr lang="en-US" altLang="zh-CN" sz="2400" dirty="0" err="1">
                <a:latin typeface="宋体" panose="02010600030101010101" pitchFamily="2" charset="-122"/>
                <a:ea typeface="宋体" panose="02010600030101010101" pitchFamily="2" charset="-122"/>
              </a:rPr>
              <a:t>kmem_cache_init</a:t>
            </a:r>
            <a:r>
              <a:rPr lang="zh-CN" altLang="en-US" sz="2400" dirty="0">
                <a:latin typeface="宋体" panose="02010600030101010101" pitchFamily="2" charset="-122"/>
                <a:ea typeface="宋体" panose="02010600030101010101" pitchFamily="2" charset="-122"/>
              </a:rPr>
              <a:t>函数源码详解</a:t>
            </a:r>
            <a:r>
              <a:rPr lang="en-US" altLang="zh-CN" sz="2400" dirty="0">
                <a:latin typeface="宋体" panose="02010600030101010101" pitchFamily="2" charset="-122"/>
                <a:ea typeface="宋体" panose="02010600030101010101" pitchFamily="2" charset="-122"/>
              </a:rPr>
              <a:t>-CSDN</a:t>
            </a:r>
            <a:r>
              <a:rPr lang="zh-CN" altLang="en-US" sz="2400" dirty="0">
                <a:latin typeface="宋体" panose="02010600030101010101" pitchFamily="2" charset="-122"/>
                <a:ea typeface="宋体" panose="02010600030101010101" pitchFamily="2" charset="-122"/>
              </a:rPr>
              <a:t>博客</a:t>
            </a:r>
            <a:endParaRPr lang="zh-CN" altLang="en-US" sz="2400" dirty="0">
              <a:latin typeface="宋体" panose="02010600030101010101" pitchFamily="2" charset="-122"/>
              <a:ea typeface="宋体" panose="02010600030101010101" pitchFamily="2" charset="-122"/>
            </a:endParaRPr>
          </a:p>
          <a:p>
            <a:r>
              <a:rPr lang="en-US" altLang="zh-CN" sz="2400" dirty="0" err="1">
                <a:latin typeface="宋体" panose="02010600030101010101" pitchFamily="2" charset="-122"/>
                <a:ea typeface="宋体" panose="02010600030101010101" pitchFamily="2" charset="-122"/>
              </a:rPr>
              <a:t>linux</a:t>
            </a:r>
            <a:r>
              <a:rPr lang="zh-CN" altLang="en-US" sz="2400" dirty="0">
                <a:latin typeface="宋体" panose="02010600030101010101" pitchFamily="2" charset="-122"/>
                <a:ea typeface="宋体" panose="02010600030101010101" pitchFamily="2" charset="-122"/>
              </a:rPr>
              <a:t>内核函数</a:t>
            </a:r>
            <a:r>
              <a:rPr lang="en-US" altLang="zh-CN" sz="2400" dirty="0" err="1">
                <a:latin typeface="宋体" panose="02010600030101010101" pitchFamily="2" charset="-122"/>
                <a:ea typeface="宋体" panose="02010600030101010101" pitchFamily="2" charset="-122"/>
              </a:rPr>
              <a:t>pgtable_init</a:t>
            </a:r>
            <a:r>
              <a:rPr lang="zh-CN" altLang="en-US" sz="2400" dirty="0">
                <a:latin typeface="宋体" panose="02010600030101010101" pitchFamily="2" charset="-122"/>
                <a:ea typeface="宋体" panose="02010600030101010101" pitchFamily="2" charset="-122"/>
              </a:rPr>
              <a:t>详解 </a:t>
            </a:r>
            <a:r>
              <a:rPr lang="en-US"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我爱学习网 </a:t>
            </a:r>
            <a:r>
              <a:rPr lang="en-US" altLang="zh-CN" sz="2400" dirty="0">
                <a:latin typeface="宋体" panose="02010600030101010101" pitchFamily="2" charset="-122"/>
                <a:ea typeface="宋体" panose="02010600030101010101" pitchFamily="2" charset="-122"/>
              </a:rPr>
              <a:t>(5axxw.com)</a:t>
            </a:r>
            <a:endParaRPr lang="en-US" altLang="zh-CN" sz="2400" dirty="0">
              <a:latin typeface="宋体" panose="02010600030101010101" pitchFamily="2" charset="-122"/>
              <a:ea typeface="宋体" panose="02010600030101010101" pitchFamily="2" charset="-122"/>
            </a:endParaRPr>
          </a:p>
          <a:p>
            <a:r>
              <a:rPr lang="zh-CN" altLang="en-US" sz="2400" dirty="0">
                <a:latin typeface="宋体" panose="02010600030101010101" pitchFamily="2" charset="-122"/>
                <a:ea typeface="宋体" panose="02010600030101010101" pitchFamily="2" charset="-122"/>
              </a:rPr>
              <a:t>深入理解</a:t>
            </a:r>
            <a:r>
              <a:rPr lang="en-US" altLang="zh-CN" sz="2400" dirty="0">
                <a:latin typeface="宋体" panose="02010600030101010101" pitchFamily="2" charset="-122"/>
                <a:ea typeface="宋体" panose="02010600030101010101" pitchFamily="2" charset="-122"/>
              </a:rPr>
              <a:t>Linux</a:t>
            </a:r>
            <a:r>
              <a:rPr lang="zh-CN" altLang="en-US" sz="2400" dirty="0">
                <a:latin typeface="宋体" panose="02010600030101010101" pitchFamily="2" charset="-122"/>
                <a:ea typeface="宋体" panose="02010600030101010101" pitchFamily="2" charset="-122"/>
              </a:rPr>
              <a:t>内核页表管理</a:t>
            </a:r>
            <a:r>
              <a:rPr lang="en-US" altLang="zh-CN" sz="2400" dirty="0">
                <a:latin typeface="宋体" panose="02010600030101010101" pitchFamily="2" charset="-122"/>
                <a:ea typeface="宋体" panose="02010600030101010101" pitchFamily="2" charset="-122"/>
              </a:rPr>
              <a:t>(Page Table Management) - </a:t>
            </a:r>
            <a:r>
              <a:rPr lang="zh-CN" altLang="en-US" sz="2400" dirty="0">
                <a:latin typeface="宋体" panose="02010600030101010101" pitchFamily="2" charset="-122"/>
                <a:ea typeface="宋体" panose="02010600030101010101" pitchFamily="2" charset="-122"/>
              </a:rPr>
              <a:t>知乎 </a:t>
            </a:r>
            <a:r>
              <a:rPr lang="en-US" altLang="zh-CN" sz="2400" dirty="0">
                <a:latin typeface="宋体" panose="02010600030101010101" pitchFamily="2" charset="-122"/>
                <a:ea typeface="宋体" panose="02010600030101010101" pitchFamily="2" charset="-122"/>
              </a:rPr>
              <a:t>(zhihu.com)</a:t>
            </a:r>
            <a:endParaRPr lang="en-US" altLang="zh-CN" sz="2400" dirty="0">
              <a:latin typeface="宋体" panose="02010600030101010101" pitchFamily="2" charset="-122"/>
              <a:ea typeface="宋体" panose="02010600030101010101" pitchFamily="2" charset="-122"/>
            </a:endParaRPr>
          </a:p>
          <a:p>
            <a:r>
              <a:rPr lang="en-US" altLang="zh-CN" sz="2400" dirty="0" err="1">
                <a:latin typeface="宋体" panose="02010600030101010101" pitchFamily="2" charset="-122"/>
                <a:ea typeface="宋体" panose="02010600030101010101" pitchFamily="2" charset="-122"/>
              </a:rPr>
              <a:t>linux</a:t>
            </a:r>
            <a:r>
              <a:rPr lang="zh-CN" altLang="en-US" sz="2400" dirty="0">
                <a:latin typeface="宋体" panose="02010600030101010101" pitchFamily="2" charset="-122"/>
                <a:ea typeface="宋体" panose="02010600030101010101" pitchFamily="2" charset="-122"/>
              </a:rPr>
              <a:t>同步机制 </a:t>
            </a:r>
            <a:r>
              <a:rPr lang="en-US" altLang="zh-CN" sz="2400" dirty="0">
                <a:latin typeface="宋体" panose="02010600030101010101" pitchFamily="2" charset="-122"/>
                <a:ea typeface="宋体" panose="02010600030101010101" pitchFamily="2" charset="-122"/>
              </a:rPr>
              <a:t>- </a:t>
            </a:r>
            <a:r>
              <a:rPr lang="en-US" altLang="zh-CN" sz="2400" dirty="0" err="1">
                <a:latin typeface="宋体" panose="02010600030101010101" pitchFamily="2" charset="-122"/>
                <a:ea typeface="宋体" panose="02010600030101010101" pitchFamily="2" charset="-122"/>
              </a:rPr>
              <a:t>percpu</a:t>
            </a:r>
            <a:r>
              <a:rPr lang="en-US"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的使用 </a:t>
            </a:r>
            <a:r>
              <a:rPr lang="en-US"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知乎 </a:t>
            </a:r>
            <a:r>
              <a:rPr lang="en-US" altLang="zh-CN" sz="2400" dirty="0">
                <a:latin typeface="宋体" panose="02010600030101010101" pitchFamily="2" charset="-122"/>
                <a:ea typeface="宋体" panose="02010600030101010101" pitchFamily="2" charset="-122"/>
              </a:rPr>
              <a:t>(zhihu.com)</a:t>
            </a:r>
            <a:endParaRPr lang="en-US" altLang="zh-CN" sz="2400" dirty="0">
              <a:latin typeface="宋体" panose="02010600030101010101" pitchFamily="2" charset="-122"/>
              <a:ea typeface="宋体" panose="02010600030101010101" pitchFamily="2" charset="-122"/>
            </a:endParaRPr>
          </a:p>
          <a:p>
            <a:r>
              <a:rPr lang="en-US" altLang="zh-CN" sz="2400" dirty="0" err="1">
                <a:latin typeface="宋体" panose="02010600030101010101" pitchFamily="2" charset="-122"/>
                <a:ea typeface="宋体" panose="02010600030101010101" pitchFamily="2" charset="-122"/>
              </a:rPr>
              <a:t>build_all_zonelists</a:t>
            </a:r>
            <a:r>
              <a:rPr lang="zh-CN" altLang="en-US" sz="2400" dirty="0">
                <a:latin typeface="宋体" panose="02010600030101010101" pitchFamily="2" charset="-122"/>
                <a:ea typeface="宋体" panose="02010600030101010101" pitchFamily="2" charset="-122"/>
              </a:rPr>
              <a:t>函数解析</a:t>
            </a:r>
            <a:r>
              <a:rPr lang="en-US" altLang="zh-CN" sz="2400" dirty="0">
                <a:latin typeface="宋体" panose="02010600030101010101" pitchFamily="2" charset="-122"/>
                <a:ea typeface="宋体" panose="02010600030101010101" pitchFamily="2" charset="-122"/>
              </a:rPr>
              <a:t>_</a:t>
            </a:r>
            <a:r>
              <a:rPr lang="en-US" altLang="zh-CN" sz="2400" dirty="0" err="1">
                <a:latin typeface="宋体" panose="02010600030101010101" pitchFamily="2" charset="-122"/>
                <a:ea typeface="宋体" panose="02010600030101010101" pitchFamily="2" charset="-122"/>
              </a:rPr>
              <a:t>build_zonelists</a:t>
            </a:r>
            <a:r>
              <a:rPr lang="en-US" altLang="zh-CN" sz="2400" dirty="0">
                <a:latin typeface="宋体" panose="02010600030101010101" pitchFamily="2" charset="-122"/>
                <a:ea typeface="宋体" panose="02010600030101010101" pitchFamily="2" charset="-122"/>
              </a:rPr>
              <a:t>-CSDN</a:t>
            </a:r>
            <a:r>
              <a:rPr lang="zh-CN" altLang="en-US" sz="2400" dirty="0">
                <a:latin typeface="宋体" panose="02010600030101010101" pitchFamily="2" charset="-122"/>
                <a:ea typeface="宋体" panose="02010600030101010101" pitchFamily="2" charset="-122"/>
              </a:rPr>
              <a:t>博客</a:t>
            </a:r>
            <a:endParaRPr lang="zh-CN" altLang="en-US" sz="2400" dirty="0">
              <a:latin typeface="宋体" panose="02010600030101010101" pitchFamily="2" charset="-122"/>
              <a:ea typeface="宋体" panose="02010600030101010101" pitchFamily="2" charset="-122"/>
            </a:endParaRPr>
          </a:p>
          <a:p>
            <a:r>
              <a:rPr lang="zh-CN" altLang="en-US" sz="2400" dirty="0">
                <a:latin typeface="宋体" panose="02010600030101010101" pitchFamily="2" charset="-122"/>
                <a:ea typeface="宋体" panose="02010600030101010101" pitchFamily="2" charset="-122"/>
              </a:rPr>
              <a:t>启动期间的内存管理之</a:t>
            </a:r>
            <a:r>
              <a:rPr lang="en-US" altLang="zh-CN" sz="2400" dirty="0" err="1">
                <a:latin typeface="宋体" panose="02010600030101010101" pitchFamily="2" charset="-122"/>
                <a:ea typeface="宋体" panose="02010600030101010101" pitchFamily="2" charset="-122"/>
              </a:rPr>
              <a:t>build_zonelists</a:t>
            </a:r>
            <a:r>
              <a:rPr lang="zh-CN" altLang="en-US" sz="2400" dirty="0">
                <a:latin typeface="宋体" panose="02010600030101010101" pitchFamily="2" charset="-122"/>
                <a:ea typeface="宋体" panose="02010600030101010101" pitchFamily="2" charset="-122"/>
              </a:rPr>
              <a:t>初始化备用内存域列表</a:t>
            </a:r>
            <a:r>
              <a:rPr lang="en-US" altLang="zh-CN" sz="2400" dirty="0" err="1">
                <a:latin typeface="宋体" panose="02010600030101010101" pitchFamily="2" charset="-122"/>
                <a:ea typeface="宋体" panose="02010600030101010101" pitchFamily="2" charset="-122"/>
              </a:rPr>
              <a:t>zonelists</a:t>
            </a:r>
            <a:r>
              <a:rPr lang="en-US" altLang="zh-CN" sz="2400" dirty="0">
                <a:latin typeface="宋体" panose="02010600030101010101" pitchFamily="2" charset="-122"/>
                <a:ea typeface="宋体" panose="02010600030101010101" pitchFamily="2" charset="-122"/>
              </a:rPr>
              <a:t>--Linux</a:t>
            </a:r>
            <a:r>
              <a:rPr lang="zh-CN" altLang="en-US" sz="2400" dirty="0">
                <a:latin typeface="宋体" panose="02010600030101010101" pitchFamily="2" charset="-122"/>
                <a:ea typeface="宋体" panose="02010600030101010101" pitchFamily="2" charset="-122"/>
              </a:rPr>
              <a:t>内存管理</a:t>
            </a:r>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十三</a:t>
            </a:r>
            <a:r>
              <a:rPr lang="en-US" altLang="zh-CN" sz="2400" dirty="0">
                <a:latin typeface="宋体" panose="02010600030101010101" pitchFamily="2" charset="-122"/>
                <a:ea typeface="宋体" panose="02010600030101010101" pitchFamily="2" charset="-122"/>
              </a:rPr>
              <a:t>)-CSDN</a:t>
            </a:r>
            <a:r>
              <a:rPr lang="zh-CN" altLang="en-US" sz="2400" dirty="0">
                <a:latin typeface="宋体" panose="02010600030101010101" pitchFamily="2" charset="-122"/>
                <a:ea typeface="宋体" panose="02010600030101010101" pitchFamily="2" charset="-122"/>
              </a:rPr>
              <a:t>博客</a:t>
            </a:r>
            <a:endParaRPr lang="zh-CN" altLang="en-US" sz="2400" dirty="0">
              <a:latin typeface="宋体" panose="02010600030101010101" pitchFamily="2" charset="-122"/>
              <a:ea typeface="宋体" panose="02010600030101010101" pitchFamily="2" charset="-122"/>
            </a:endParaRPr>
          </a:p>
          <a:p>
            <a:r>
              <a:rPr lang="en-US" altLang="zh-CN" sz="2400" dirty="0">
                <a:latin typeface="宋体" panose="02010600030101010101" pitchFamily="2" charset="-122"/>
                <a:ea typeface="宋体" panose="02010600030101010101" pitchFamily="2" charset="-122"/>
              </a:rPr>
              <a:t>baddy</a:t>
            </a:r>
            <a:r>
              <a:rPr lang="zh-CN" altLang="en-US" sz="2400" dirty="0">
                <a:latin typeface="宋体" panose="02010600030101010101" pitchFamily="2" charset="-122"/>
                <a:ea typeface="宋体" panose="02010600030101010101" pitchFamily="2" charset="-122"/>
              </a:rPr>
              <a:t>：初始化内存域</a:t>
            </a:r>
            <a:r>
              <a:rPr lang="en-US" altLang="zh-CN" sz="2400" dirty="0">
                <a:latin typeface="宋体" panose="02010600030101010101" pitchFamily="2" charset="-122"/>
                <a:ea typeface="宋体" panose="02010600030101010101" pitchFamily="2" charset="-122"/>
              </a:rPr>
              <a:t>___</a:t>
            </a:r>
            <a:r>
              <a:rPr lang="en-US" altLang="zh-CN" sz="2400" dirty="0" err="1">
                <a:latin typeface="宋体" panose="02010600030101010101" pitchFamily="2" charset="-122"/>
                <a:ea typeface="宋体" panose="02010600030101010101" pitchFamily="2" charset="-122"/>
              </a:rPr>
              <a:t>cpuhp_setup_state_cpuslocked</a:t>
            </a:r>
            <a:r>
              <a:rPr lang="en-US" altLang="zh-CN" sz="2400" dirty="0">
                <a:latin typeface="宋体" panose="02010600030101010101" pitchFamily="2" charset="-122"/>
                <a:ea typeface="宋体" panose="02010600030101010101" pitchFamily="2" charset="-122"/>
              </a:rPr>
              <a:t>_</a:t>
            </a:r>
            <a:r>
              <a:rPr lang="zh-CN" altLang="en-US" sz="2400" dirty="0">
                <a:latin typeface="宋体" panose="02010600030101010101" pitchFamily="2" charset="-122"/>
                <a:ea typeface="宋体" panose="02010600030101010101" pitchFamily="2" charset="-122"/>
              </a:rPr>
              <a:t>坤昱的博客</a:t>
            </a:r>
            <a:r>
              <a:rPr lang="en-US" altLang="zh-CN" sz="2400" dirty="0">
                <a:latin typeface="宋体" panose="02010600030101010101" pitchFamily="2" charset="-122"/>
                <a:ea typeface="宋体" panose="02010600030101010101" pitchFamily="2" charset="-122"/>
              </a:rPr>
              <a:t>-CSDN</a:t>
            </a:r>
            <a:r>
              <a:rPr lang="zh-CN" altLang="en-US" sz="2400" dirty="0">
                <a:latin typeface="宋体" panose="02010600030101010101" pitchFamily="2" charset="-122"/>
                <a:ea typeface="宋体" panose="02010600030101010101" pitchFamily="2" charset="-122"/>
              </a:rPr>
              <a:t>博客</a:t>
            </a:r>
            <a:endParaRPr lang="zh-CN" altLang="en-US" sz="2400" dirty="0">
              <a:latin typeface="宋体" panose="02010600030101010101" pitchFamily="2" charset="-122"/>
              <a:ea typeface="宋体" panose="02010600030101010101" pitchFamily="2" charset="-122"/>
            </a:endParaRPr>
          </a:p>
        </p:txBody>
      </p:sp>
      <p:sp>
        <p:nvSpPr>
          <p:cNvPr id="8" name="文本框 7"/>
          <p:cNvSpPr txBox="1"/>
          <p:nvPr/>
        </p:nvSpPr>
        <p:spPr>
          <a:xfrm>
            <a:off x="1010653" y="447578"/>
            <a:ext cx="8871285" cy="584775"/>
          </a:xfrm>
          <a:prstGeom prst="rect">
            <a:avLst/>
          </a:prstGeom>
          <a:noFill/>
        </p:spPr>
        <p:txBody>
          <a:bodyPr wrap="square" rtlCol="0">
            <a:spAutoFit/>
          </a:bodyPr>
          <a:lstStyle/>
          <a:p>
            <a:r>
              <a:rPr lang="zh-CN" altLang="en-US" sz="3200" dirty="0">
                <a:latin typeface="宋体" panose="02010600030101010101" pitchFamily="2" charset="-122"/>
                <a:ea typeface="宋体" panose="02010600030101010101" pitchFamily="2" charset="-122"/>
              </a:rPr>
              <a:t>参考资料</a:t>
            </a:r>
            <a:endParaRPr lang="zh-CN" altLang="en-US" sz="3200" dirty="0">
              <a:latin typeface="宋体" panose="02010600030101010101" pitchFamily="2" charset="-122"/>
              <a:ea typeface="宋体" panose="02010600030101010101" pitchFamily="2" charset="-122"/>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1" cstate="screen">
            <a:lum/>
          </a:blip>
          <a:srcRect/>
          <a:stretch>
            <a:fillRect/>
          </a:stretch>
        </a:blip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screen"/>
          <a:stretch>
            <a:fillRect/>
          </a:stretch>
        </p:blipFill>
        <p:spPr>
          <a:xfrm>
            <a:off x="489555" y="358903"/>
            <a:ext cx="4265218" cy="900000"/>
          </a:xfrm>
          <a:prstGeom prst="rect">
            <a:avLst/>
          </a:prstGeom>
        </p:spPr>
      </p:pic>
      <p:pic>
        <p:nvPicPr>
          <p:cNvPr id="7" name="图片 6"/>
          <p:cNvPicPr>
            <a:picLocks noChangeAspect="1"/>
          </p:cNvPicPr>
          <p:nvPr/>
        </p:nvPicPr>
        <p:blipFill>
          <a:blip r:embed="rId3"/>
          <a:stretch>
            <a:fillRect/>
          </a:stretch>
        </p:blipFill>
        <p:spPr>
          <a:xfrm>
            <a:off x="2096677" y="2252370"/>
            <a:ext cx="7998645" cy="23532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zh-CN" altLang="en-US" sz="2665" dirty="0">
                <a:latin typeface="宋体" panose="02010600030101010101" pitchFamily="2" charset="-122"/>
                <a:ea typeface="宋体" panose="02010600030101010101" pitchFamily="2" charset="-122"/>
                <a:cs typeface="宋体" panose="02010600030101010101" pitchFamily="2" charset="-122"/>
              </a:rPr>
              <a:t>两个与可用物理内存链表相关的基本函数（</a:t>
            </a:r>
            <a:r>
              <a:rPr lang="en-US" altLang="zh-CN" sz="2665" dirty="0">
                <a:latin typeface="宋体" panose="02010600030101010101" pitchFamily="2" charset="-122"/>
                <a:ea typeface="宋体" panose="02010600030101010101" pitchFamily="2" charset="-122"/>
                <a:cs typeface="宋体" panose="02010600030101010101" pitchFamily="2" charset="-122"/>
              </a:rPr>
              <a:t>kfree</a:t>
            </a:r>
            <a:r>
              <a:rPr lang="zh-CN" altLang="en-US" sz="2665" dirty="0">
                <a:latin typeface="宋体" panose="02010600030101010101" pitchFamily="2" charset="-122"/>
                <a:ea typeface="宋体" panose="02010600030101010101" pitchFamily="2" charset="-122"/>
                <a:cs typeface="宋体" panose="02010600030101010101" pitchFamily="2" charset="-122"/>
              </a:rPr>
              <a:t>）</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9" name="图片 8"/>
          <p:cNvPicPr>
            <a:picLocks noChangeAspect="1"/>
          </p:cNvPicPr>
          <p:nvPr/>
        </p:nvPicPr>
        <p:blipFill>
          <a:blip r:embed="rId1"/>
          <a:stretch>
            <a:fillRect/>
          </a:stretch>
        </p:blipFill>
        <p:spPr>
          <a:xfrm>
            <a:off x="548005" y="1426845"/>
            <a:ext cx="7002780" cy="3705860"/>
          </a:xfrm>
          <a:prstGeom prst="rect">
            <a:avLst/>
          </a:prstGeom>
        </p:spPr>
      </p:pic>
      <p:sp>
        <p:nvSpPr>
          <p:cNvPr id="6" name="文本框 5"/>
          <p:cNvSpPr txBox="1"/>
          <p:nvPr/>
        </p:nvSpPr>
        <p:spPr>
          <a:xfrm>
            <a:off x="850265" y="4764405"/>
            <a:ext cx="5127625" cy="368300"/>
          </a:xfrm>
          <a:prstGeom prst="rect">
            <a:avLst/>
          </a:prstGeom>
          <a:noFill/>
        </p:spPr>
        <p:txBody>
          <a:bodyPr wrap="square" rtlCol="0">
            <a:spAutoFit/>
          </a:bodyPr>
          <a:p>
            <a:endParaRPr lang="zh-CN" altLang="en-US"/>
          </a:p>
        </p:txBody>
      </p:sp>
      <p:sp>
        <p:nvSpPr>
          <p:cNvPr id="8" name="文本框 7"/>
          <p:cNvSpPr txBox="1"/>
          <p:nvPr/>
        </p:nvSpPr>
        <p:spPr>
          <a:xfrm>
            <a:off x="3187700" y="3936365"/>
            <a:ext cx="6721475" cy="1003935"/>
          </a:xfrm>
          <a:prstGeom prst="rect">
            <a:avLst/>
          </a:prstGeom>
          <a:noFill/>
        </p:spPr>
        <p:txBody>
          <a:bodyPr wrap="square">
            <a:noAutofit/>
          </a:bodyPr>
          <a:p>
            <a:pPr indent="0" fontAlgn="auto">
              <a:lnSpc>
                <a:spcPct val="100000"/>
              </a:lnSpc>
            </a:pPr>
            <a:r>
              <a:rPr sz="2000" dirty="0"/>
              <a:t>获取内核内存锁，确保修改 freelist 时的原子性。</a:t>
            </a:r>
            <a:endParaRPr sz="2000" dirty="0"/>
          </a:p>
          <a:p>
            <a:pPr indent="0" fontAlgn="auto">
              <a:lnSpc>
                <a:spcPct val="100000"/>
              </a:lnSpc>
            </a:pPr>
            <a:r>
              <a:rPr sz="2000" b="1" dirty="0">
                <a:solidFill>
                  <a:schemeClr val="accent3">
                    <a:lumMod val="75000"/>
                  </a:schemeClr>
                </a:solidFill>
              </a:rPr>
              <a:t>将当前节点</a:t>
            </a:r>
            <a:r>
              <a:rPr lang="zh-CN" sz="2000" b="1" dirty="0">
                <a:solidFill>
                  <a:schemeClr val="accent3">
                    <a:lumMod val="75000"/>
                  </a:schemeClr>
                </a:solidFill>
              </a:rPr>
              <a:t>插入列表的头部，使其成为第一个可用内存块</a:t>
            </a:r>
            <a:endParaRPr sz="2000" b="1" dirty="0">
              <a:solidFill>
                <a:schemeClr val="accent3">
                  <a:lumMod val="75000"/>
                </a:schemeClr>
              </a:solidFill>
            </a:endParaRPr>
          </a:p>
          <a:p>
            <a:pPr indent="0" fontAlgn="auto">
              <a:lnSpc>
                <a:spcPct val="100000"/>
              </a:lnSpc>
            </a:pPr>
            <a:r>
              <a:rPr sz="2000" dirty="0"/>
              <a:t>释放内核内存锁。</a:t>
            </a:r>
            <a:endParaRPr sz="2000" dirty="0"/>
          </a:p>
        </p:txBody>
      </p:sp>
      <p:sp>
        <p:nvSpPr>
          <p:cNvPr id="14" name="文本框 13"/>
          <p:cNvSpPr txBox="1"/>
          <p:nvPr/>
        </p:nvSpPr>
        <p:spPr>
          <a:xfrm>
            <a:off x="2716530" y="1572895"/>
            <a:ext cx="5815965" cy="1014730"/>
          </a:xfrm>
          <a:prstGeom prst="rect">
            <a:avLst/>
          </a:prstGeom>
          <a:noFill/>
        </p:spPr>
        <p:txBody>
          <a:bodyPr wrap="square" rtlCol="0">
            <a:spAutoFit/>
          </a:bodyPr>
          <a:p>
            <a:pPr indent="0" fontAlgn="auto">
              <a:lnSpc>
                <a:spcPct val="100000"/>
              </a:lnSpc>
            </a:pPr>
            <a:r>
              <a:rPr lang="zh-CN" altLang="en-US" sz="2000" dirty="0">
                <a:sym typeface="+mn-ea"/>
              </a:rPr>
              <a:t>if语句对传入的物理地址 pa 进行检查，确保它是页对齐的、在合法的物理内存范围内。</a:t>
            </a:r>
            <a:endParaRPr lang="zh-CN" altLang="en-US" sz="2000" dirty="0"/>
          </a:p>
          <a:p>
            <a:endParaRPr lang="zh-CN" altLang="en-US" sz="2000" dirty="0">
              <a:latin typeface="宋体" panose="02010600030101010101" pitchFamily="2" charset="-122"/>
              <a:ea typeface="宋体" panose="02010600030101010101" pitchFamily="2" charset="-122"/>
              <a:cs typeface="宋体" panose="02010600030101010101" pitchFamily="2" charset="-122"/>
            </a:endParaRPr>
          </a:p>
        </p:txBody>
      </p:sp>
      <p:sp>
        <p:nvSpPr>
          <p:cNvPr id="15" name="文本框 14"/>
          <p:cNvSpPr txBox="1"/>
          <p:nvPr/>
        </p:nvSpPr>
        <p:spPr>
          <a:xfrm>
            <a:off x="4434205" y="2921635"/>
            <a:ext cx="5726430" cy="1014730"/>
          </a:xfrm>
          <a:prstGeom prst="rect">
            <a:avLst/>
          </a:prstGeom>
          <a:noFill/>
        </p:spPr>
        <p:txBody>
          <a:bodyPr wrap="square" rtlCol="0">
            <a:spAutoFit/>
          </a:bodyPr>
          <a:p>
            <a:r>
              <a:rPr lang="zh-CN" altLang="en-US" sz="2000" dirty="0">
                <a:sym typeface="+mn-ea"/>
              </a:rPr>
              <a:t>在要释放的页中填充</a:t>
            </a:r>
            <a:r>
              <a:rPr lang="en-US" altLang="zh-CN" sz="2000" dirty="0">
                <a:sym typeface="+mn-ea"/>
              </a:rPr>
              <a:t>1</a:t>
            </a:r>
            <a:r>
              <a:rPr lang="zh-CN" altLang="en-US" sz="2000" dirty="0">
                <a:sym typeface="+mn-ea"/>
              </a:rPr>
              <a:t>，这样内存释放后代码读取内存时不会读到旧的有效值。</a:t>
            </a:r>
            <a:endParaRPr lang="zh-CN" altLang="en-US" sz="2000" dirty="0"/>
          </a:p>
          <a:p>
            <a:endParaRPr lang="zh-CN" alt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zh-CN" altLang="en-US" sz="2665" dirty="0">
                <a:latin typeface="宋体" panose="02010600030101010101" pitchFamily="2" charset="-122"/>
                <a:ea typeface="宋体" panose="02010600030101010101" pitchFamily="2" charset="-122"/>
                <a:cs typeface="宋体" panose="02010600030101010101" pitchFamily="2" charset="-122"/>
              </a:rPr>
              <a:t>两个与可用物理内存链表相关的基本函数（</a:t>
            </a:r>
            <a:r>
              <a:rPr lang="en-US" altLang="zh-CN" sz="2665" dirty="0">
                <a:latin typeface="宋体" panose="02010600030101010101" pitchFamily="2" charset="-122"/>
                <a:ea typeface="宋体" panose="02010600030101010101" pitchFamily="2" charset="-122"/>
                <a:cs typeface="宋体" panose="02010600030101010101" pitchFamily="2" charset="-122"/>
              </a:rPr>
              <a:t>kalloc</a:t>
            </a:r>
            <a:r>
              <a:rPr lang="zh-CN" altLang="en-US" sz="2665" dirty="0">
                <a:latin typeface="宋体" panose="02010600030101010101" pitchFamily="2" charset="-122"/>
                <a:ea typeface="宋体" panose="02010600030101010101" pitchFamily="2" charset="-122"/>
                <a:cs typeface="宋体" panose="02010600030101010101" pitchFamily="2" charset="-122"/>
              </a:rPr>
              <a:t>）</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nvPicPr>
        <p:blipFill>
          <a:blip r:embed="rId1"/>
          <a:stretch>
            <a:fillRect/>
          </a:stretch>
        </p:blipFill>
        <p:spPr>
          <a:xfrm>
            <a:off x="838200" y="1344930"/>
            <a:ext cx="5525770" cy="3519170"/>
          </a:xfrm>
          <a:prstGeom prst="rect">
            <a:avLst/>
          </a:prstGeom>
        </p:spPr>
      </p:pic>
      <p:sp>
        <p:nvSpPr>
          <p:cNvPr id="11" name="文本框 10"/>
          <p:cNvSpPr txBox="1"/>
          <p:nvPr/>
        </p:nvSpPr>
        <p:spPr>
          <a:xfrm>
            <a:off x="4333875" y="2277745"/>
            <a:ext cx="7252335" cy="1068070"/>
          </a:xfrm>
          <a:prstGeom prst="rect">
            <a:avLst/>
          </a:prstGeom>
          <a:noFill/>
        </p:spPr>
        <p:txBody>
          <a:bodyPr wrap="square" rtlCol="0">
            <a:noAutofit/>
          </a:bodyPr>
          <a:p>
            <a:r>
              <a:rPr lang="zh-CN" altLang="en-US" sz="2000" dirty="0"/>
              <a:t>请求锁，进入临界区</a:t>
            </a:r>
            <a:endParaRPr lang="en-US" altLang="zh-CN" sz="2000" dirty="0"/>
          </a:p>
          <a:p>
            <a:r>
              <a:rPr lang="zh-CN" altLang="en-US" sz="2000" b="1" dirty="0">
                <a:solidFill>
                  <a:schemeClr val="accent3">
                    <a:lumMod val="75000"/>
                  </a:schemeClr>
                </a:solidFill>
              </a:rPr>
              <a:t>若空闲链表中有空闲页，取第一项，并将其从空闲链表移除</a:t>
            </a:r>
            <a:endParaRPr lang="zh-CN" altLang="en-US" sz="2000" b="1" dirty="0">
              <a:solidFill>
                <a:schemeClr val="accent3">
                  <a:lumMod val="75000"/>
                </a:schemeClr>
              </a:solidFill>
            </a:endParaRPr>
          </a:p>
          <a:p>
            <a:r>
              <a:rPr lang="zh-CN" altLang="en-US" sz="2000" dirty="0"/>
              <a:t>释放锁</a:t>
            </a:r>
            <a:endParaRPr lang="en-US" altLang="zh-CN" sz="2000" dirty="0"/>
          </a:p>
          <a:p>
            <a:endParaRPr lang="zh-CN" altLang="en-US" sz="2000" dirty="0"/>
          </a:p>
        </p:txBody>
      </p:sp>
      <p:sp>
        <p:nvSpPr>
          <p:cNvPr id="3" name="文本框 2"/>
          <p:cNvSpPr txBox="1"/>
          <p:nvPr/>
        </p:nvSpPr>
        <p:spPr>
          <a:xfrm>
            <a:off x="2696845" y="4705350"/>
            <a:ext cx="4112260" cy="1014730"/>
          </a:xfrm>
          <a:prstGeom prst="rect">
            <a:avLst/>
          </a:prstGeom>
          <a:noFill/>
        </p:spPr>
        <p:txBody>
          <a:bodyPr wrap="square" rtlCol="0">
            <a:spAutoFit/>
          </a:bodyPr>
          <a:p>
            <a:r>
              <a:rPr lang="zh-CN" altLang="en-US" sz="2000" dirty="0">
                <a:sym typeface="+mn-ea"/>
              </a:rPr>
              <a:t>在要分配的空闲页中填充垃圾数据</a:t>
            </a:r>
            <a:endParaRPr lang="en-US" altLang="zh-CN" sz="2000" dirty="0"/>
          </a:p>
          <a:p>
            <a:r>
              <a:rPr lang="zh-CN" altLang="en-US" sz="2000" dirty="0">
                <a:sym typeface="+mn-ea"/>
              </a:rPr>
              <a:t>返回分配的空闲页</a:t>
            </a:r>
            <a:endParaRPr lang="zh-CN" altLang="en-US" sz="2000" dirty="0"/>
          </a:p>
          <a:p>
            <a:endParaRPr lang="zh-CN" alt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6412865" y="2118995"/>
            <a:ext cx="4837430" cy="1938020"/>
          </a:xfrm>
          <a:prstGeom prst="rect">
            <a:avLst/>
          </a:prstGeom>
          <a:noFill/>
        </p:spPr>
        <p:txBody>
          <a:bodyPr wrap="square" rtlCol="0">
            <a:spAutoFit/>
          </a:bodyPr>
          <a:p>
            <a:pPr indent="457200" fontAlgn="auto">
              <a:lnSpc>
                <a:spcPct val="150000"/>
              </a:lnSpc>
            </a:pPr>
            <a:r>
              <a:rPr lang="en-US" altLang="zh-CN" sz="2000"/>
              <a:t>kinit</a:t>
            </a:r>
            <a:r>
              <a:rPr lang="zh-CN" altLang="en-US" sz="2000"/>
              <a:t>函数初始化可用内存块链表的锁，并将从</a:t>
            </a:r>
            <a:r>
              <a:rPr lang="zh-CN" altLang="en-US" sz="2000" b="1">
                <a:solidFill>
                  <a:schemeClr val="accent3">
                    <a:lumMod val="75000"/>
                  </a:schemeClr>
                </a:solidFill>
              </a:rPr>
              <a:t>内核结束到</a:t>
            </a:r>
            <a:r>
              <a:rPr lang="en-US" altLang="zh-CN" sz="2000" b="1">
                <a:solidFill>
                  <a:schemeClr val="accent3">
                    <a:lumMod val="75000"/>
                  </a:schemeClr>
                </a:solidFill>
              </a:rPr>
              <a:t>PHYSTOP</a:t>
            </a:r>
            <a:r>
              <a:rPr lang="zh-CN" altLang="en-US" sz="2000" b="1">
                <a:solidFill>
                  <a:schemeClr val="accent3">
                    <a:lumMod val="75000"/>
                  </a:schemeClr>
                </a:solidFill>
              </a:rPr>
              <a:t>这部分可用的物理内存块</a:t>
            </a:r>
            <a:r>
              <a:rPr lang="zh-CN" altLang="en-US" sz="2000"/>
              <a:t>以链表的数据结构进行管理，便于接下来对内存的使用</a:t>
            </a:r>
            <a:endParaRPr lang="zh-CN" altLang="en-US" sz="2000"/>
          </a:p>
        </p:txBody>
      </p:sp>
      <p:sp>
        <p:nvSpPr>
          <p:cNvPr id="2" name="标题 1"/>
          <p:cNvSpPr>
            <a:spLocks noGrp="1"/>
          </p:cNvSpPr>
          <p:nvPr>
            <p:ph type="title"/>
          </p:nvPr>
        </p:nvSpPr>
        <p:spPr>
          <a:xfrm>
            <a:off x="838200" y="-104140"/>
            <a:ext cx="10515600" cy="1021543"/>
          </a:xfrm>
        </p:spPr>
        <p:txBody>
          <a:bodyPr>
            <a:normAutofit/>
          </a:bodyPr>
          <a:lstStyle/>
          <a:p>
            <a:pPr marL="0" indent="0" fontAlgn="auto">
              <a:lnSpc>
                <a:spcPct val="150000"/>
              </a:lnSpc>
              <a:spcAft>
                <a:spcPts val="1800"/>
              </a:spcAft>
            </a:pPr>
            <a:r>
              <a:rPr lang="en-US" altLang="zh-CN" sz="2665" dirty="0">
                <a:latin typeface="宋体" panose="02010600030101010101" pitchFamily="2" charset="-122"/>
                <a:ea typeface="宋体" panose="02010600030101010101" pitchFamily="2" charset="-122"/>
                <a:cs typeface="宋体" panose="02010600030101010101" pitchFamily="2" charset="-122"/>
              </a:rPr>
              <a:t>kinit()</a:t>
            </a:r>
            <a:r>
              <a:rPr lang="zh-CN" altLang="en-US" sz="2665" dirty="0">
                <a:latin typeface="宋体" panose="02010600030101010101" pitchFamily="2" charset="-122"/>
                <a:ea typeface="宋体" panose="02010600030101010101" pitchFamily="2" charset="-122"/>
                <a:cs typeface="宋体" panose="02010600030101010101" pitchFamily="2" charset="-122"/>
              </a:rPr>
              <a:t>函数</a:t>
            </a:r>
            <a:r>
              <a:rPr lang="zh-CN" altLang="en-US" sz="2665" dirty="0">
                <a:latin typeface="宋体" panose="02010600030101010101" pitchFamily="2" charset="-122"/>
                <a:ea typeface="宋体" panose="02010600030101010101" pitchFamily="2" charset="-122"/>
                <a:cs typeface="宋体" panose="02010600030101010101" pitchFamily="2" charset="-122"/>
              </a:rPr>
              <a:t>做了什么？</a:t>
            </a:r>
            <a:endParaRPr lang="zh-CN" altLang="en-US" sz="2665" dirty="0">
              <a:latin typeface="宋体" panose="02010600030101010101" pitchFamily="2" charset="-122"/>
              <a:ea typeface="宋体" panose="02010600030101010101" pitchFamily="2" charset="-122"/>
              <a:cs typeface="宋体" panose="02010600030101010101" pitchFamily="2" charset="-122"/>
            </a:endParaRPr>
          </a:p>
        </p:txBody>
      </p:sp>
      <p:pic>
        <p:nvPicPr>
          <p:cNvPr id="4" name="图片 3"/>
          <p:cNvPicPr>
            <a:picLocks noChangeAspect="1"/>
          </p:cNvPicPr>
          <p:nvPr/>
        </p:nvPicPr>
        <p:blipFill>
          <a:blip r:embed="rId1"/>
          <a:stretch>
            <a:fillRect/>
          </a:stretch>
        </p:blipFill>
        <p:spPr>
          <a:xfrm>
            <a:off x="568960" y="1395730"/>
            <a:ext cx="5527040" cy="3500120"/>
          </a:xfrm>
          <a:prstGeom prst="rect">
            <a:avLst/>
          </a:prstGeom>
        </p:spPr>
      </p:pic>
      <p:sp>
        <p:nvSpPr>
          <p:cNvPr id="6" name="文本框 5"/>
          <p:cNvSpPr txBox="1"/>
          <p:nvPr/>
        </p:nvSpPr>
        <p:spPr>
          <a:xfrm>
            <a:off x="1303020" y="5028565"/>
            <a:ext cx="6811645" cy="1011555"/>
          </a:xfrm>
          <a:prstGeom prst="rect">
            <a:avLst/>
          </a:prstGeom>
          <a:noFill/>
        </p:spPr>
        <p:txBody>
          <a:bodyPr wrap="square" rtlCol="0">
            <a:noAutofit/>
          </a:bodyPr>
          <a:p>
            <a:pPr indent="0" fontAlgn="auto">
              <a:lnSpc>
                <a:spcPct val="150000"/>
              </a:lnSpc>
            </a:pPr>
            <a:r>
              <a:rPr lang="en-US" altLang="zh-CN" sz="2000"/>
              <a:t>freerange</a:t>
            </a:r>
            <a:r>
              <a:rPr lang="zh-CN" altLang="en-US" sz="2000"/>
              <a:t>函数：</a:t>
            </a:r>
            <a:endParaRPr lang="zh-CN" altLang="en-US" sz="2000"/>
          </a:p>
          <a:p>
            <a:pPr indent="0" fontAlgn="auto">
              <a:lnSpc>
                <a:spcPct val="150000"/>
              </a:lnSpc>
            </a:pPr>
            <a:r>
              <a:rPr lang="zh-CN" altLang="en-US" sz="2000"/>
              <a:t>使用</a:t>
            </a:r>
            <a:r>
              <a:rPr lang="en-US" altLang="zh-CN" sz="2000"/>
              <a:t>kfree</a:t>
            </a:r>
            <a:r>
              <a:rPr lang="zh-CN" altLang="en-US" sz="2000"/>
              <a:t>函数将给定范围内的可用内存块加入到链表当中</a:t>
            </a:r>
            <a:endParaRPr lang="zh-CN" altLang="en-US" sz="2000"/>
          </a:p>
        </p:txBody>
      </p:sp>
      <p:cxnSp>
        <p:nvCxnSpPr>
          <p:cNvPr id="8" name="直接连接符 7"/>
          <p:cNvCxnSpPr/>
          <p:nvPr/>
        </p:nvCxnSpPr>
        <p:spPr>
          <a:xfrm>
            <a:off x="1964055" y="2599055"/>
            <a:ext cx="2101850" cy="0"/>
          </a:xfrm>
          <a:prstGeom prst="line">
            <a:avLst/>
          </a:prstGeom>
          <a:ln w="31750" cap="rnd">
            <a:solidFill>
              <a:schemeClr val="accent3">
                <a:lumMod val="75000"/>
              </a:schemeClr>
            </a:solidFill>
            <a:round/>
          </a:ln>
        </p:spPr>
        <p:style>
          <a:lnRef idx="0">
            <a:srgbClr val="FFFFFF"/>
          </a:lnRef>
          <a:fillRef idx="0">
            <a:srgbClr val="FFFFFF"/>
          </a:fillRef>
          <a:effectRef idx="0">
            <a:srgbClr val="FFFFFF"/>
          </a:effectRef>
          <a:fontRef idx="minor">
            <a:schemeClr val="tx1"/>
          </a:fontRef>
        </p:style>
      </p:cxnSp>
      <p:cxnSp>
        <p:nvCxnSpPr>
          <p:cNvPr id="9" name="直接连接符 8"/>
          <p:cNvCxnSpPr/>
          <p:nvPr/>
        </p:nvCxnSpPr>
        <p:spPr>
          <a:xfrm>
            <a:off x="7242810" y="3114040"/>
            <a:ext cx="3785870" cy="0"/>
          </a:xfrm>
          <a:prstGeom prst="line">
            <a:avLst/>
          </a:prstGeom>
          <a:ln w="31750" cap="rnd">
            <a:solidFill>
              <a:schemeClr val="accent3">
                <a:lumMod val="75000"/>
              </a:schemeClr>
            </a:solidFill>
            <a:round/>
          </a:ln>
        </p:spPr>
        <p:style>
          <a:lnRef idx="0">
            <a:srgbClr val="FFFFFF"/>
          </a:lnRef>
          <a:fillRef idx="0">
            <a:srgbClr val="FFFFFF"/>
          </a:fillRef>
          <a:effectRef idx="0">
            <a:srgbClr val="FFFFFF"/>
          </a:effectRef>
          <a:fontRef idx="minor">
            <a:schemeClr val="tx1"/>
          </a:fontRef>
        </p:style>
      </p:cxnSp>
      <p:cxnSp>
        <p:nvCxnSpPr>
          <p:cNvPr id="10" name="直接连接符 9"/>
          <p:cNvCxnSpPr/>
          <p:nvPr/>
        </p:nvCxnSpPr>
        <p:spPr>
          <a:xfrm>
            <a:off x="6481445" y="3608070"/>
            <a:ext cx="1574165" cy="0"/>
          </a:xfrm>
          <a:prstGeom prst="line">
            <a:avLst/>
          </a:prstGeom>
          <a:ln w="31750" cap="rnd">
            <a:solidFill>
              <a:srgbClr val="AE1324"/>
            </a:solidFill>
            <a:round/>
          </a:ln>
        </p:spPr>
        <p:style>
          <a:lnRef idx="0">
            <a:srgbClr val="FFFFFF"/>
          </a:lnRef>
          <a:fillRef idx="0">
            <a:srgbClr val="FFFFFF"/>
          </a:fillRef>
          <a:effectRef idx="0">
            <a:srgbClr val="FFFFFF"/>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3838575" y="2882265"/>
            <a:ext cx="8058785"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5400" b="1" noProof="0" dirty="0" smtClean="0">
                <a:ln>
                  <a:noFill/>
                </a:ln>
                <a:solidFill>
                  <a:schemeClr val="bg1"/>
                </a:solidFill>
                <a:effectLst/>
                <a:uLnTx/>
                <a:uFillTx/>
                <a:latin typeface="微软雅黑" panose="020B0503020204020204" charset="-122"/>
                <a:ea typeface="微软雅黑" panose="020B0503020204020204" charset="-122"/>
                <a:sym typeface="+mn-ea"/>
              </a:rPr>
              <a:t>kvminit() </a:t>
            </a:r>
            <a:r>
              <a:rPr lang="zh-CN" altLang="en-US" sz="5400" b="1" noProof="0" dirty="0" smtClean="0">
                <a:ln>
                  <a:noFill/>
                </a:ln>
                <a:solidFill>
                  <a:schemeClr val="bg1"/>
                </a:solidFill>
                <a:effectLst/>
                <a:uLnTx/>
                <a:uFillTx/>
                <a:latin typeface="微软雅黑" panose="020B0503020204020204" charset="-122"/>
                <a:ea typeface="微软雅黑" panose="020B0503020204020204" charset="-122"/>
                <a:sym typeface="+mn-ea"/>
              </a:rPr>
              <a:t>函数与</a:t>
            </a:r>
            <a:r>
              <a:rPr lang="en-US" altLang="zh-CN" sz="5400" b="1" noProof="0" dirty="0" smtClean="0">
                <a:ln>
                  <a:noFill/>
                </a:ln>
                <a:solidFill>
                  <a:schemeClr val="bg1"/>
                </a:solidFill>
                <a:effectLst/>
                <a:uLnTx/>
                <a:uFillTx/>
                <a:latin typeface="微软雅黑" panose="020B0503020204020204" charset="-122"/>
                <a:ea typeface="微软雅黑" panose="020B0503020204020204" charset="-122"/>
                <a:sym typeface="+mn-ea"/>
              </a:rPr>
              <a:t>Q1</a:t>
            </a:r>
            <a:r>
              <a:rPr lang="zh-CN" altLang="en-US" sz="5400" b="1" noProof="0" dirty="0" smtClean="0">
                <a:ln>
                  <a:noFill/>
                </a:ln>
                <a:solidFill>
                  <a:schemeClr val="bg1"/>
                </a:solidFill>
                <a:effectLst/>
                <a:uLnTx/>
                <a:uFillTx/>
                <a:latin typeface="微软雅黑" panose="020B0503020204020204" charset="-122"/>
                <a:ea typeface="微软雅黑" panose="020B0503020204020204" charset="-122"/>
                <a:sym typeface="+mn-ea"/>
              </a:rPr>
              <a:t>、</a:t>
            </a:r>
            <a:r>
              <a:rPr lang="en-US" altLang="zh-CN" sz="5400" b="1" noProof="0" dirty="0" smtClean="0">
                <a:ln>
                  <a:noFill/>
                </a:ln>
                <a:solidFill>
                  <a:schemeClr val="bg1"/>
                </a:solidFill>
                <a:effectLst/>
                <a:uLnTx/>
                <a:uFillTx/>
                <a:latin typeface="微软雅黑" panose="020B0503020204020204" charset="-122"/>
                <a:ea typeface="微软雅黑" panose="020B0503020204020204" charset="-122"/>
                <a:sym typeface="+mn-ea"/>
              </a:rPr>
              <a:t>2</a:t>
            </a:r>
            <a:endParaRPr kumimoji="0" lang="en-US" altLang="zh-CN" sz="5400" b="1" i="0" u="none" strike="noStrike" kern="1200" cap="none" spc="0" normalizeH="0" baseline="0" noProof="0" dirty="0" smtClean="0">
              <a:ln>
                <a:noFill/>
              </a:ln>
              <a:solidFill>
                <a:schemeClr val="bg1"/>
              </a:solidFill>
              <a:effectLst/>
              <a:uLnTx/>
              <a:uFillTx/>
              <a:latin typeface="微软雅黑" panose="020B0503020204020204" charset="-122"/>
              <a:ea typeface="微软雅黑" panose="020B0503020204020204" charset="-122"/>
              <a:cs typeface="+mn-cs"/>
              <a:sym typeface="+mn-ea"/>
            </a:endParaRPr>
          </a:p>
        </p:txBody>
      </p:sp>
      <p:sp>
        <p:nvSpPr>
          <p:cNvPr id="10247" name="TextBox 26"/>
          <p:cNvSpPr txBox="1">
            <a:spLocks noChangeArrowheads="1"/>
          </p:cNvSpPr>
          <p:nvPr/>
        </p:nvSpPr>
        <p:spPr bwMode="auto">
          <a:xfrm>
            <a:off x="1198095" y="2245187"/>
            <a:ext cx="2062480"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02</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1"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0242"/>
                                        </p:tgtEl>
                                        <p:attrNameLst>
                                          <p:attrName>style.visibility</p:attrName>
                                        </p:attrNameLst>
                                      </p:cBhvr>
                                      <p:to>
                                        <p:strVal val="visible"/>
                                      </p:to>
                                    </p:set>
                                    <p:animEffect transition="in" filter="wipe(down)">
                                      <p:cBhvr>
                                        <p:cTn id="11" dur="300"/>
                                        <p:tgtEl>
                                          <p:spTgt spid="102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244"/>
                                        </p:tgtEl>
                                        <p:attrNameLst>
                                          <p:attrName>style.visibility</p:attrName>
                                        </p:attrNameLst>
                                      </p:cBhvr>
                                      <p:to>
                                        <p:strVal val="visible"/>
                                      </p:to>
                                    </p:set>
                                    <p:animEffect transition="in" filter="wipe(up)">
                                      <p:cBhvr>
                                        <p:cTn id="15" dur="500"/>
                                        <p:tgtEl>
                                          <p:spTgt spid="10244"/>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0247"/>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ldLvl="0" animBg="1" autoUpdateAnimBg="0"/>
      <p:bldP spid="10244" grpId="0" bldLvl="0" animBg="1" autoUpdateAnimBg="0"/>
      <p:bldP spid="10246" grpId="0" autoUpdateAnimBg="0"/>
      <p:bldP spid="10247" grpId="0" autoUpdateAnimBg="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TABLE_ENDDRAG_ORIGIN_RECT" val="874*379"/>
  <p:tag name="TABLE_ENDDRAG_RECT" val="19*106*874*379"/>
</p:tagLst>
</file>

<file path=ppt/tags/tag32.xml><?xml version="1.0" encoding="utf-8"?>
<p:tagLst xmlns:p="http://schemas.openxmlformats.org/presentationml/2006/main">
  <p:tag name="TABLE_ENDDRAG_ORIGIN_RECT" val="933*211"/>
  <p:tag name="TABLE_ENDDRAG_RECT" val="26*70*933*211"/>
</p:tagLst>
</file>

<file path=ppt/tags/tag33.xml><?xml version="1.0" encoding="utf-8"?>
<p:tagLst xmlns:p="http://schemas.openxmlformats.org/presentationml/2006/main">
  <p:tag name="commondata" val="eyJoZGlkIjoiMGI2M2RkYjk4ZDI0ZTgyOWNmOWI5NTExODExYjhlYjQifQ=="/>
  <p:tag name="KSO_WPP_MARK_KEY" val="5e8b1006-8e9e-4478-befb-323b57489134"/>
  <p:tag name="COMMONDATA" val="eyJoZGlkIjoiNDk0NDg3Y2U5MWJlZTZlOGM2Yjc4YTk3ZjNmZWU2ZWYifQ=="/>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6964</Words>
  <Application>WPS 演示</Application>
  <PresentationFormat>宽屏</PresentationFormat>
  <Paragraphs>384</Paragraphs>
  <Slides>55</Slides>
  <Notes>5</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55</vt:i4>
      </vt:variant>
    </vt:vector>
  </HeadingPairs>
  <TitlesOfParts>
    <vt:vector size="69" baseType="lpstr">
      <vt:lpstr>Arial</vt:lpstr>
      <vt:lpstr>宋体</vt:lpstr>
      <vt:lpstr>Wingdings</vt:lpstr>
      <vt:lpstr>华文中宋</vt:lpstr>
      <vt:lpstr>Arial</vt:lpstr>
      <vt:lpstr>微软雅黑</vt:lpstr>
      <vt:lpstr>华文新魏</vt:lpstr>
      <vt:lpstr>Impact</vt:lpstr>
      <vt:lpstr>Arial Unicode MS</vt:lpstr>
      <vt:lpstr>等线</vt:lpstr>
      <vt:lpstr>-apple-system</vt:lpstr>
      <vt:lpstr>AMGDT</vt:lpstr>
      <vt:lpstr>Calibri</vt:lpstr>
      <vt:lpstr>A000120140530A99PPBG</vt:lpstr>
      <vt:lpstr>第三次实例分析 第一部分</vt:lpstr>
      <vt:lpstr>main函数中的相关部分</vt:lpstr>
      <vt:lpstr>PowerPoint 演示文稿</vt:lpstr>
      <vt:lpstr>PowerPoint 演示文稿</vt:lpstr>
      <vt:lpstr>Q4：xv6 中可用物理内存是用什么数据结构进行组织管理的？</vt:lpstr>
      <vt:lpstr>两个与可用物理内存链表相关的基本函数（kfree）</vt:lpstr>
      <vt:lpstr>两个与可用物理内存链表相关的基本函数（kalloc）</vt:lpstr>
      <vt:lpstr>kinit()函数做了什么？</vt:lpstr>
      <vt:lpstr>PowerPoint 演示文稿</vt:lpstr>
      <vt:lpstr>Q1：xv6的虚拟地址是如何布局的？</vt:lpstr>
      <vt:lpstr>Q2：kvminit()函数是如何工作的？它如何构建 xv6 的虚拟地址布局？</vt:lpstr>
      <vt:lpstr>Q2：kvminit()函数是如何工作的？它如何构建 xv6 的虚拟地址布局？</vt:lpstr>
      <vt:lpstr>xv6虚拟地址到物理地址转换过程</vt:lpstr>
      <vt:lpstr>walk()函数的作用</vt:lpstr>
      <vt:lpstr>mappages()函数的作用</vt:lpstr>
      <vt:lpstr>kvmmap()函数的作用</vt:lpstr>
      <vt:lpstr>kvmmake()函数的作用</vt:lpstr>
      <vt:lpstr>proc_mapstacks()函数的作用</vt:lpstr>
      <vt:lpstr>Q2：kvminit()函数是如何工作的？它如何构建 xv6 的虚拟地址布局？</vt:lpstr>
      <vt:lpstr>Q1：xv6的虚拟地址是如何布局的？</vt:lpstr>
      <vt:lpstr>PowerPoint 演示文稿</vt:lpstr>
      <vt:lpstr>Q3：kvminithart()函数的作用是什么？？</vt:lpstr>
      <vt:lpstr>Q3：kvminithart()函数的作用是什么？？</vt:lpstr>
      <vt:lpstr>Q3：kvminithart()函数的作用是什么？？</vt:lpstr>
      <vt:lpstr>Q3：kvminithart()函数的作用是什么？？</vt:lpstr>
      <vt:lpstr>PowerPoint 演示文稿</vt:lpstr>
      <vt:lpstr>Q5：trampoline.S中，汇编命令csrw satp的作用是什么？在哪些情况下需要执行这一命令？</vt:lpstr>
      <vt:lpstr>Q6：结合代码，解释xv6中的 trampoline 机制是如何工作的</vt:lpstr>
      <vt:lpstr>trampoline.S中的 uservec函数</vt:lpstr>
      <vt:lpstr>trampoline.S中的 userret函数</vt:lpstr>
      <vt:lpstr>PowerPoint 演示文稿</vt:lpstr>
      <vt:lpstr>进阶题：Linux kernel 内存初始化做了哪些⼯作？ </vt:lpstr>
      <vt:lpstr>Linux的内存管理背景——层次结构</vt:lpstr>
      <vt:lpstr>Linux的内存管理背景——初始化的三个阶段</vt:lpstr>
      <vt:lpstr>相关函数顺序</vt:lpstr>
      <vt:lpstr>相关函数顺序</vt:lpstr>
      <vt:lpstr>页表和地址空间初始化：page_address_init()</vt:lpstr>
      <vt:lpstr>体系结构相关设置: setup_arch()</vt:lpstr>
      <vt:lpstr>体系结构相关设置: setup_arch()</vt:lpstr>
      <vt:lpstr>内存管理初始化:boot_cpu_init()</vt:lpstr>
      <vt:lpstr>内存管理初始化:boot_cpu_init()</vt:lpstr>
      <vt:lpstr>内存管理初始化: mm_init()</vt:lpstr>
      <vt:lpstr>内存管理初始化: mm_init()</vt:lpstr>
      <vt:lpstr>内存管理初始化: mm_init()</vt:lpstr>
      <vt:lpstr>内存管理初始化: mm_init()</vt:lpstr>
      <vt:lpstr>内存管理初始化: mm_init()</vt:lpstr>
      <vt:lpstr>内存管理初始化: mm_init()</vt:lpstr>
      <vt:lpstr>页分配器初始化:build_all_zonelists(NULL, NULL)</vt:lpstr>
      <vt:lpstr>页分配器初始化:page_alloc_init()</vt:lpstr>
      <vt:lpstr>内存诊断和检测:</vt:lpstr>
      <vt:lpstr>per-CPU页面和缓冲区初始化:</vt:lpstr>
      <vt:lpstr>内存优化和配置:</vt:lpstr>
      <vt:lpstr>总结</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WJT</dc:creator>
  <cp:lastModifiedBy>CYF</cp:lastModifiedBy>
  <cp:revision>47</cp:revision>
  <dcterms:created xsi:type="dcterms:W3CDTF">2018-08-10T09:41:00Z</dcterms:created>
  <dcterms:modified xsi:type="dcterms:W3CDTF">2023-12-05T01:03:09Z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452F627DE0DF48FB844ED50D3DB407EC_13</vt:lpwstr>
  </property>
  <property fmtid="{D5CDD505-2E9C-101B-9397-08002B2CF9AE}" pid="3" name="KSOProductBuildVer">
    <vt:lpwstr>2052-12.1.0.15712</vt:lpwstr>
  </property>
</Properties>
</file>